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74" r:id="rId5"/>
    <p:sldId id="259" r:id="rId6"/>
    <p:sldId id="260" r:id="rId7"/>
    <p:sldId id="275" r:id="rId8"/>
    <p:sldId id="262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7B8EE-0C9C-4A76-9DEF-48A95DC7DAB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4633-1B66-4276-BE3C-CDB59D205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Разминка: называем сказки в которых есть конкретный герой.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Вспоминаем, уточняем и закрепляем алгоритм сказки.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считалочке выбираем героя – он попадает в центр круга.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считалочке выбираем характер героя. Каждый значок</a:t>
            </a:r>
            <a:r>
              <a:rPr lang="ru-RU" baseline="0" dirty="0" smtClean="0"/>
              <a:t> имеет свое обозначение. Двойка – глупый, книга – умный, злой смайлик – злой, сердце – добрый, слезинки – грустный или капризный, лисичка – хитрый, смайлик – веселый.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Мораль сказки. Вывод.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4633-1B66-4276-BE3C-CDB59D205D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D156E7-6EB6-46B7-9617-13C2D97672FD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D81EBE-07C1-47BB-A49E-9F91A450F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200800" cy="1224136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Сказкотерапия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916832"/>
            <a:ext cx="6768752" cy="4536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СОСТАВЛЕНИЕ СКАЗОК ДИНАМИЧЕСКОГО ТИПА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МБДОУ «Детский сад «</a:t>
            </a:r>
            <a:r>
              <a:rPr lang="ru-RU" sz="2400" dirty="0" err="1" smtClean="0"/>
              <a:t>Жаворонок»р.п.Линёво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Воспитатели: Иванова Т.И.</a:t>
            </a:r>
          </a:p>
          <a:p>
            <a:pPr algn="ctr"/>
            <a:r>
              <a:rPr lang="ru-RU" sz="2400" dirty="0" smtClean="0"/>
              <a:t>                        </a:t>
            </a:r>
            <a:r>
              <a:rPr lang="ru-RU" sz="2400" dirty="0" err="1" smtClean="0"/>
              <a:t>Пасюта</a:t>
            </a:r>
            <a:r>
              <a:rPr lang="ru-RU" sz="2400" dirty="0" smtClean="0"/>
              <a:t> О.А.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568952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СКАЗКА  ЛОЖЬ,  ДА  В  НЕЙ  НАМЕК – ДОБРЫМ  МОЛОДЦАМ  УРОК 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8" name="Рисунок 7" descr="28761_html_7ba66d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743" y="0"/>
            <a:ext cx="3066257" cy="30662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9380"/>
            <a:ext cx="7467600" cy="58239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Цель: создать условия для усвоения модели сказки динамического </a:t>
            </a:r>
            <a:r>
              <a:rPr lang="ru-RU" dirty="0" smtClean="0"/>
              <a:t>типа.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/>
              <a:t>Задачи:</a:t>
            </a:r>
            <a:endParaRPr lang="ru-RU" dirty="0"/>
          </a:p>
          <a:p>
            <a:pPr lvl="0"/>
            <a:r>
              <a:rPr lang="ru-RU" dirty="0"/>
              <a:t>Побуждать детей к самостоятельному созданию текстов сказок с опорой на алгоритм;</a:t>
            </a:r>
          </a:p>
          <a:p>
            <a:r>
              <a:rPr lang="ru-RU" dirty="0"/>
              <a:t>Побуждать детей к созданию творческого продукта средствами изобразительной деятельности (иллюстрации к книге)</a:t>
            </a:r>
          </a:p>
          <a:p>
            <a:pPr lvl="0"/>
            <a:r>
              <a:rPr lang="ru-RU" dirty="0"/>
              <a:t>Развивать умение связывать в единую сюжетную линию случайно выбранные объекты, развивать эмоциональность.</a:t>
            </a:r>
          </a:p>
          <a:p>
            <a:pPr lvl="0"/>
            <a:r>
              <a:rPr lang="ru-RU" dirty="0"/>
              <a:t> Воспитывать любовь к сказкам.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АЛГОРИТМ СОСТАВЛЕНИЯ СКАЗКИ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27804"/>
              </p:ext>
            </p:extLst>
          </p:nvPr>
        </p:nvGraphicFramePr>
        <p:xfrm>
          <a:off x="899592" y="1412776"/>
          <a:ext cx="7488832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98"/>
                <a:gridCol w="6398234"/>
              </a:tblGrid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ВЫБИРАЕМ ЗАЧИН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7380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i="1" dirty="0"/>
              <a:t>Жили – </a:t>
            </a:r>
            <a:r>
              <a:rPr lang="ru-RU" sz="4000" i="1" dirty="0" smtClean="0"/>
              <a:t>были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i="1" dirty="0" err="1"/>
              <a:t>Д</a:t>
            </a:r>
            <a:r>
              <a:rPr lang="ru-RU" sz="4000" i="1" dirty="0" err="1" smtClean="0"/>
              <a:t>авным</a:t>
            </a:r>
            <a:r>
              <a:rPr lang="ru-RU" sz="4000" i="1" dirty="0" smtClean="0"/>
              <a:t> </a:t>
            </a:r>
            <a:r>
              <a:rPr lang="ru-RU" sz="4000" i="1" dirty="0"/>
              <a:t>– </a:t>
            </a:r>
            <a:r>
              <a:rPr lang="ru-RU" sz="4000" i="1" dirty="0" smtClean="0"/>
              <a:t>давно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i="1" dirty="0" smtClean="0"/>
              <a:t> </a:t>
            </a:r>
            <a:r>
              <a:rPr lang="ru-RU" sz="4000" i="1" dirty="0"/>
              <a:t>В</a:t>
            </a:r>
            <a:r>
              <a:rPr lang="ru-RU" sz="4000" i="1" dirty="0" smtClean="0"/>
              <a:t> </a:t>
            </a:r>
            <a:r>
              <a:rPr lang="ru-RU" sz="4000" i="1" dirty="0"/>
              <a:t>некотором царстве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2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ВЫБИРАЕМ ГЕРОЯ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339752" y="1556792"/>
            <a:ext cx="3744416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bd0e4_f0a9420f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84984"/>
            <a:ext cx="2022482" cy="1240458"/>
          </a:xfrm>
          <a:prstGeom prst="rect">
            <a:avLst/>
          </a:prstGeom>
        </p:spPr>
      </p:pic>
      <p:pic>
        <p:nvPicPr>
          <p:cNvPr id="11" name="Рисунок 10" descr="youloveit_ru_sofiya_prekrasnaya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1415975" cy="2210956"/>
          </a:xfrm>
          <a:prstGeom prst="rect">
            <a:avLst/>
          </a:prstGeom>
        </p:spPr>
      </p:pic>
      <p:pic>
        <p:nvPicPr>
          <p:cNvPr id="12" name="Рисунок 11" descr="117660205_109978586_5402287_0_6a7e9_2c8e1a7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301208"/>
            <a:ext cx="1328936" cy="1328936"/>
          </a:xfrm>
          <a:prstGeom prst="rect">
            <a:avLst/>
          </a:prstGeom>
        </p:spPr>
      </p:pic>
      <p:pic>
        <p:nvPicPr>
          <p:cNvPr id="13" name="Рисунок 12" descr="79741121_0_527e6_3c402b3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87624" y="4602030"/>
            <a:ext cx="1800200" cy="1713541"/>
          </a:xfrm>
          <a:prstGeom prst="rect">
            <a:avLst/>
          </a:prstGeom>
        </p:spPr>
      </p:pic>
      <p:pic>
        <p:nvPicPr>
          <p:cNvPr id="17" name="Рисунок 16" descr="i18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852936"/>
            <a:ext cx="1584176" cy="1584176"/>
          </a:xfrm>
          <a:prstGeom prst="rect">
            <a:avLst/>
          </a:prstGeom>
        </p:spPr>
      </p:pic>
      <p:pic>
        <p:nvPicPr>
          <p:cNvPr id="16" name="Рисунок 15" descr="679594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260648"/>
            <a:ext cx="1440160" cy="1678460"/>
          </a:xfrm>
          <a:prstGeom prst="rect">
            <a:avLst/>
          </a:prstGeom>
        </p:spPr>
      </p:pic>
      <p:pic>
        <p:nvPicPr>
          <p:cNvPr id="18" name="Рисунок 17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1340768"/>
            <a:ext cx="807720" cy="174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3467 -0.0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033 -0.3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608 -0.36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1649 -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31493 -0.0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8889 0.297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31979 0.145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smtClean="0"/>
              <a:t>ВЫБИРАЕМ ХАРАКТЕР ГЕРОЮ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411760" y="1412776"/>
            <a:ext cx="3600400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36723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80728"/>
            <a:ext cx="1018964" cy="998984"/>
          </a:xfrm>
          <a:prstGeom prst="rect">
            <a:avLst/>
          </a:prstGeom>
        </p:spPr>
      </p:pic>
      <p:pic>
        <p:nvPicPr>
          <p:cNvPr id="9" name="Рисунок 8" descr="883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1085401" cy="1224136"/>
          </a:xfrm>
          <a:prstGeom prst="rect">
            <a:avLst/>
          </a:prstGeom>
        </p:spPr>
      </p:pic>
      <p:pic>
        <p:nvPicPr>
          <p:cNvPr id="10" name="Рисунок 9" descr="jean_victor_balin_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21088"/>
            <a:ext cx="1224136" cy="1197612"/>
          </a:xfrm>
          <a:prstGeom prst="rect">
            <a:avLst/>
          </a:prstGeom>
        </p:spPr>
      </p:pic>
      <p:pic>
        <p:nvPicPr>
          <p:cNvPr id="12" name="Рисунок 11" descr="eye-dr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005064"/>
            <a:ext cx="1008112" cy="1133772"/>
          </a:xfrm>
          <a:prstGeom prst="rect">
            <a:avLst/>
          </a:prstGeom>
        </p:spPr>
      </p:pic>
      <p:pic>
        <p:nvPicPr>
          <p:cNvPr id="13" name="Рисунок 12" descr="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301208"/>
            <a:ext cx="1224136" cy="1224136"/>
          </a:xfrm>
          <a:prstGeom prst="rect">
            <a:avLst/>
          </a:prstGeom>
        </p:spPr>
      </p:pic>
      <p:pic>
        <p:nvPicPr>
          <p:cNvPr id="14" name="Рисунок 13" descr="heart_PNG6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5373216"/>
            <a:ext cx="1224136" cy="1089984"/>
          </a:xfrm>
          <a:prstGeom prst="rect">
            <a:avLst/>
          </a:prstGeom>
        </p:spPr>
      </p:pic>
      <p:pic>
        <p:nvPicPr>
          <p:cNvPr id="18" name="Рисунок 17" descr="17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2486289"/>
            <a:ext cx="1008112" cy="123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3307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7951 -0.22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826 -0.38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2205 -0.384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29149 -0.19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1077 0.026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23577 0.24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ВЫБИРАЕМ ПОМОЩНИКА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339752" y="1556792"/>
            <a:ext cx="3744416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bd0e4_f0a9420f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84984"/>
            <a:ext cx="2022482" cy="1240458"/>
          </a:xfrm>
          <a:prstGeom prst="rect">
            <a:avLst/>
          </a:prstGeom>
        </p:spPr>
      </p:pic>
      <p:pic>
        <p:nvPicPr>
          <p:cNvPr id="11" name="Рисунок 10" descr="youloveit_ru_sofiya_prekrasnaya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1415975" cy="2210956"/>
          </a:xfrm>
          <a:prstGeom prst="rect">
            <a:avLst/>
          </a:prstGeom>
        </p:spPr>
      </p:pic>
      <p:pic>
        <p:nvPicPr>
          <p:cNvPr id="12" name="Рисунок 11" descr="117660205_109978586_5402287_0_6a7e9_2c8e1a7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301208"/>
            <a:ext cx="1328936" cy="1328936"/>
          </a:xfrm>
          <a:prstGeom prst="rect">
            <a:avLst/>
          </a:prstGeom>
        </p:spPr>
      </p:pic>
      <p:pic>
        <p:nvPicPr>
          <p:cNvPr id="13" name="Рисунок 12" descr="79741121_0_527e6_3c402b39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87624" y="4602030"/>
            <a:ext cx="1800200" cy="1713541"/>
          </a:xfrm>
          <a:prstGeom prst="rect">
            <a:avLst/>
          </a:prstGeom>
        </p:spPr>
      </p:pic>
      <p:pic>
        <p:nvPicPr>
          <p:cNvPr id="17" name="Рисунок 16" descr="i18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852936"/>
            <a:ext cx="1584176" cy="1584176"/>
          </a:xfrm>
          <a:prstGeom prst="rect">
            <a:avLst/>
          </a:prstGeom>
        </p:spPr>
      </p:pic>
      <p:pic>
        <p:nvPicPr>
          <p:cNvPr id="16" name="Рисунок 15" descr="679594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908720"/>
            <a:ext cx="1440160" cy="1678460"/>
          </a:xfrm>
          <a:prstGeom prst="rect">
            <a:avLst/>
          </a:prstGeom>
        </p:spPr>
      </p:pic>
      <p:pic>
        <p:nvPicPr>
          <p:cNvPr id="18" name="Рисунок 17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1340768"/>
            <a:ext cx="807720" cy="17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3467 -0.0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033 -0.3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608 -0.36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1649 -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31493 -0.0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8889 0.297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31979 0.145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smtClean="0"/>
              <a:t>ДЕЙСТВИЯ ГЕРОЯ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5536" y="659735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441834" cy="1080120"/>
          </a:xfrm>
          <a:prstGeom prst="rect">
            <a:avLst/>
          </a:prstGeom>
        </p:spPr>
      </p:pic>
      <p:pic>
        <p:nvPicPr>
          <p:cNvPr id="33" name="Рисунок 32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445224"/>
            <a:ext cx="1453557" cy="1008112"/>
          </a:xfrm>
          <a:prstGeom prst="rect">
            <a:avLst/>
          </a:prstGeom>
        </p:spPr>
      </p:pic>
      <p:pic>
        <p:nvPicPr>
          <p:cNvPr id="34" name="Рисунок 33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445224"/>
            <a:ext cx="1699578" cy="1062236"/>
          </a:xfrm>
          <a:prstGeom prst="rect">
            <a:avLst/>
          </a:prstGeom>
        </p:spPr>
      </p:pic>
      <p:pic>
        <p:nvPicPr>
          <p:cNvPr id="35" name="Рисунок 34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445224"/>
            <a:ext cx="1440160" cy="1078866"/>
          </a:xfrm>
          <a:prstGeom prst="rect">
            <a:avLst/>
          </a:prstGeom>
        </p:spPr>
      </p:pic>
      <p:pic>
        <p:nvPicPr>
          <p:cNvPr id="36" name="Рисунок 35" descr="m1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5445224"/>
            <a:ext cx="1193709" cy="1074338"/>
          </a:xfrm>
          <a:prstGeom prst="rect">
            <a:avLst/>
          </a:prstGeom>
        </p:spPr>
      </p:pic>
      <p:pic>
        <p:nvPicPr>
          <p:cNvPr id="26" name="Рисунок 25" descr="1427448965_v-barnaule-direktor-magazi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933056"/>
            <a:ext cx="1728192" cy="1152128"/>
          </a:xfrm>
          <a:prstGeom prst="rect">
            <a:avLst/>
          </a:prstGeom>
        </p:spPr>
      </p:pic>
      <p:pic>
        <p:nvPicPr>
          <p:cNvPr id="29" name="Рисунок 28" descr="2397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3933056"/>
            <a:ext cx="1000706" cy="1152128"/>
          </a:xfrm>
          <a:prstGeom prst="rect">
            <a:avLst/>
          </a:prstGeom>
        </p:spPr>
      </p:pic>
      <p:pic>
        <p:nvPicPr>
          <p:cNvPr id="31" name="Рисунок 30" descr="detsad--830x623(1)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52503" y="3933056"/>
            <a:ext cx="1534937" cy="1152128"/>
          </a:xfrm>
          <a:prstGeom prst="rect">
            <a:avLst/>
          </a:prstGeom>
        </p:spPr>
      </p:pic>
      <p:pic>
        <p:nvPicPr>
          <p:cNvPr id="32" name="Рисунок 31" descr="i (5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3934267"/>
            <a:ext cx="1152128" cy="1152128"/>
          </a:xfrm>
          <a:prstGeom prst="rect">
            <a:avLst/>
          </a:prstGeom>
        </p:spPr>
      </p:pic>
      <p:pic>
        <p:nvPicPr>
          <p:cNvPr id="37" name="Рисунок 36" descr="i (4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1049" y="3969352"/>
            <a:ext cx="1253938" cy="116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7728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выбора места действий можно использовать одно из трех направлений: вокруг Света, город, лес. </a:t>
            </a:r>
          </a:p>
        </p:txBody>
      </p:sp>
      <p:pic>
        <p:nvPicPr>
          <p:cNvPr id="38" name="Рисунок 37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9532" y="2708920"/>
            <a:ext cx="1368152" cy="1026114"/>
          </a:xfrm>
          <a:prstGeom prst="rect">
            <a:avLst/>
          </a:prstGeom>
        </p:spPr>
      </p:pic>
      <p:pic>
        <p:nvPicPr>
          <p:cNvPr id="39" name="Рисунок 38" descr="113331172_4027137_ggggggggggg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20651" y="2710305"/>
            <a:ext cx="1080120" cy="1024729"/>
          </a:xfrm>
          <a:prstGeom prst="rect">
            <a:avLst/>
          </a:prstGeom>
        </p:spPr>
      </p:pic>
      <p:pic>
        <p:nvPicPr>
          <p:cNvPr id="40" name="Рисунок 39" descr="gora_vershina_sneg_trava_derevya_reka_tropinka_2560x16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04859" y="2710305"/>
            <a:ext cx="1656184" cy="1035115"/>
          </a:xfrm>
          <a:prstGeom prst="rect">
            <a:avLst/>
          </a:prstGeom>
        </p:spPr>
      </p:pic>
      <p:pic>
        <p:nvPicPr>
          <p:cNvPr id="41" name="Рисунок 40" descr="sound-sh-1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54740" y="2710305"/>
            <a:ext cx="1080120" cy="1049259"/>
          </a:xfrm>
          <a:prstGeom prst="rect">
            <a:avLst/>
          </a:prstGeom>
        </p:spPr>
      </p:pic>
      <p:pic>
        <p:nvPicPr>
          <p:cNvPr id="42" name="Рисунок 41" descr="i (7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86318" y="2710305"/>
            <a:ext cx="1296144" cy="99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6853"/>
            <a:ext cx="7467600" cy="109971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</a:t>
            </a:r>
            <a:br>
              <a:rPr lang="ru-RU" b="1" dirty="0" smtClean="0"/>
            </a:br>
            <a:r>
              <a:rPr lang="ru-RU" b="1" dirty="0" smtClean="0"/>
              <a:t>                       КОНЦОВКА</a:t>
            </a:r>
            <a:endParaRPr lang="ru-RU" b="1" dirty="0"/>
          </a:p>
        </p:txBody>
      </p:sp>
      <p:sp>
        <p:nvSpPr>
          <p:cNvPr id="5" name="Куб 4"/>
          <p:cNvSpPr/>
          <p:nvPr/>
        </p:nvSpPr>
        <p:spPr>
          <a:xfrm>
            <a:off x="2987824" y="2996952"/>
            <a:ext cx="3024336" cy="936104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c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2044060" cy="2044060"/>
          </a:xfrm>
          <a:prstGeom prst="rect">
            <a:avLst/>
          </a:prstGeom>
        </p:spPr>
      </p:pic>
      <p:pic>
        <p:nvPicPr>
          <p:cNvPr id="8" name="Рисунок 7" descr="ic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80728"/>
            <a:ext cx="2044060" cy="2044060"/>
          </a:xfrm>
          <a:prstGeom prst="rect">
            <a:avLst/>
          </a:prstGeom>
        </p:spPr>
      </p:pic>
      <p:pic>
        <p:nvPicPr>
          <p:cNvPr id="9" name="Рисунок 8" descr="ic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2044060" cy="2044060"/>
          </a:xfrm>
          <a:prstGeom prst="rect">
            <a:avLst/>
          </a:prstGeom>
        </p:spPr>
      </p:pic>
      <p:pic>
        <p:nvPicPr>
          <p:cNvPr id="10" name="Рисунок 9" descr="ic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509120"/>
            <a:ext cx="2044060" cy="2044060"/>
          </a:xfrm>
          <a:prstGeom prst="rect">
            <a:avLst/>
          </a:prstGeom>
        </p:spPr>
      </p:pic>
      <p:pic>
        <p:nvPicPr>
          <p:cNvPr id="11" name="Рисунок 10" descr="ic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12976"/>
            <a:ext cx="2044060" cy="204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438</TotalTime>
  <Words>222</Words>
  <Application>Microsoft Office PowerPoint</Application>
  <PresentationFormat>Экран (4:3)</PresentationFormat>
  <Paragraphs>48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Сказкотерапия</vt:lpstr>
      <vt:lpstr> </vt:lpstr>
      <vt:lpstr>  АЛГОРИТМ СОСТАВЛЕНИЯ СКАЗКИ</vt:lpstr>
      <vt:lpstr>ВЫБИРАЕМ ЗАЧИН</vt:lpstr>
      <vt:lpstr>ВЫБИРАЕМ ГЕРОЯ</vt:lpstr>
      <vt:lpstr>ВЫБИРАЕМ ХАРАКТЕР ГЕРОЮ</vt:lpstr>
      <vt:lpstr>ВЫБИРАЕМ ПОМОЩНИКА</vt:lpstr>
      <vt:lpstr>ДЕЙСТВИЯ ГЕРОЯ</vt:lpstr>
      <vt:lpstr>РЕЗУЛЬТАТ                        КОНЦОВКА</vt:lpstr>
      <vt:lpstr>СКАЗКА  ЛОЖЬ,  ДА  В  НЕЙ  НАМЕК – ДОБРЫМ  МОЛОДЦАМ  УРОК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Татьяна</cp:lastModifiedBy>
  <cp:revision>59</cp:revision>
  <dcterms:created xsi:type="dcterms:W3CDTF">2016-04-17T08:10:08Z</dcterms:created>
  <dcterms:modified xsi:type="dcterms:W3CDTF">2021-03-18T14:30:31Z</dcterms:modified>
</cp:coreProperties>
</file>