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302" r:id="rId4"/>
    <p:sldId id="303" r:id="rId5"/>
    <p:sldId id="309" r:id="rId6"/>
    <p:sldId id="315" r:id="rId7"/>
    <p:sldId id="316" r:id="rId8"/>
    <p:sldId id="317" r:id="rId9"/>
    <p:sldId id="318" r:id="rId10"/>
    <p:sldId id="319" r:id="rId11"/>
    <p:sldId id="320" r:id="rId12"/>
    <p:sldId id="321" r:id="rId13"/>
    <p:sldId id="304" r:id="rId14"/>
    <p:sldId id="305" r:id="rId15"/>
    <p:sldId id="306" r:id="rId16"/>
    <p:sldId id="322" r:id="rId17"/>
    <p:sldId id="323" r:id="rId18"/>
    <p:sldId id="311" r:id="rId19"/>
    <p:sldId id="262" r:id="rId20"/>
    <p:sldId id="308" r:id="rId21"/>
    <p:sldId id="325" r:id="rId22"/>
    <p:sldId id="324" r:id="rId23"/>
    <p:sldId id="314" r:id="rId24"/>
    <p:sldId id="307" r:id="rId25"/>
    <p:sldId id="312"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2" d="100"/>
          <a:sy n="72" d="100"/>
        </p:scale>
        <p:origin x="-636"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44F71E-53F0-4654-B935-0E4BCA8EE3C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ru-RU"/>
        </a:p>
      </dgm:t>
    </dgm:pt>
    <dgm:pt modelId="{A34C5E08-61E2-470E-9C64-5AB622715897}">
      <dgm:prSet phldrT="[Текст]" custT="1">
        <dgm:style>
          <a:lnRef idx="3">
            <a:schemeClr val="lt1"/>
          </a:lnRef>
          <a:fillRef idx="1">
            <a:schemeClr val="accent5"/>
          </a:fillRef>
          <a:effectRef idx="1">
            <a:schemeClr val="accent5"/>
          </a:effectRef>
          <a:fontRef idx="minor">
            <a:schemeClr val="lt1"/>
          </a:fontRef>
        </dgm:style>
      </dgm:prSet>
      <dgm:spPr>
        <a:xfrm>
          <a:off x="1691906" y="1250312"/>
          <a:ext cx="2181461" cy="1973902"/>
        </a:xfrm>
        <a:prstGeom prst="ellipse">
          <a:avLst/>
        </a:prstGeom>
        <a:solidFill>
          <a:srgbClr val="4BACC6"/>
        </a:solidFill>
        <a:ln w="5715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1600" dirty="0" err="1">
              <a:ln>
                <a:solidFill>
                  <a:srgbClr val="7030A0"/>
                </a:solidFill>
              </a:ln>
              <a:solidFill>
                <a:srgbClr val="C00000"/>
              </a:solidFill>
              <a:latin typeface="Calibri"/>
              <a:ea typeface="+mn-ea"/>
              <a:cs typeface="+mn-cs"/>
            </a:rPr>
            <a:t>воспитательно</a:t>
          </a:r>
          <a:r>
            <a:rPr lang="ru-RU" sz="1600" dirty="0">
              <a:ln>
                <a:solidFill>
                  <a:srgbClr val="7030A0"/>
                </a:solidFill>
              </a:ln>
              <a:solidFill>
                <a:srgbClr val="C00000"/>
              </a:solidFill>
              <a:latin typeface="Calibri"/>
              <a:ea typeface="+mn-ea"/>
              <a:cs typeface="+mn-cs"/>
            </a:rPr>
            <a:t>-образовательная работа</a:t>
          </a:r>
        </a:p>
      </dgm:t>
    </dgm:pt>
    <dgm:pt modelId="{07341A1B-FCB3-4F0C-AFFE-270E8A516402}" type="parTrans" cxnId="{C39E9A27-31B7-4B69-B574-466EF46490F2}">
      <dgm:prSet/>
      <dgm:spPr/>
      <dgm:t>
        <a:bodyPr/>
        <a:lstStyle/>
        <a:p>
          <a:endParaRPr lang="ru-RU"/>
        </a:p>
      </dgm:t>
    </dgm:pt>
    <dgm:pt modelId="{E80D28F0-8CED-4580-94BD-476B1BFAB955}" type="sibTrans" cxnId="{C39E9A27-31B7-4B69-B574-466EF46490F2}">
      <dgm:prSet/>
      <dgm:spPr/>
      <dgm:t>
        <a:bodyPr/>
        <a:lstStyle/>
        <a:p>
          <a:endParaRPr lang="ru-RU"/>
        </a:p>
      </dgm:t>
    </dgm:pt>
    <dgm:pt modelId="{84BC3647-976C-4AFA-85C5-2DA7809F2BA0}">
      <dgm:prSet phldrT="[Текст]" custT="1">
        <dgm:style>
          <a:lnRef idx="3">
            <a:schemeClr val="lt1"/>
          </a:lnRef>
          <a:fillRef idx="1">
            <a:schemeClr val="accent5"/>
          </a:fillRef>
          <a:effectRef idx="1">
            <a:schemeClr val="accent5"/>
          </a:effectRef>
          <a:fontRef idx="minor">
            <a:schemeClr val="lt1"/>
          </a:fontRef>
        </dgm:style>
      </dgm:prSet>
      <dgm:spPr>
        <a:xfrm>
          <a:off x="2076043" y="-32767"/>
          <a:ext cx="1365791" cy="1168474"/>
        </a:xfrm>
        <a:prstGeom prst="ellipse">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1100" b="0" i="0" dirty="0">
              <a:solidFill>
                <a:srgbClr val="C00000"/>
              </a:solidFill>
              <a:latin typeface="Calibri"/>
              <a:ea typeface="+mn-ea"/>
              <a:cs typeface="+mn-cs"/>
            </a:rPr>
            <a:t>предметно-развивающая среда</a:t>
          </a:r>
        </a:p>
      </dgm:t>
    </dgm:pt>
    <dgm:pt modelId="{227B75D6-2114-4F7E-BBAB-2329D7CBC2B5}" type="parTrans" cxnId="{B217868E-FE40-4091-B954-367CBA5631B9}">
      <dgm:prSet/>
      <dgm:spPr/>
      <dgm:t>
        <a:bodyPr/>
        <a:lstStyle/>
        <a:p>
          <a:endParaRPr lang="ru-RU"/>
        </a:p>
      </dgm:t>
    </dgm:pt>
    <dgm:pt modelId="{A4B00282-3396-4A2B-9EFD-D351814B6BC2}" type="sibTrans" cxnId="{B217868E-FE40-4091-B954-367CBA5631B9}">
      <dgm:prSet/>
      <dgm:spPr>
        <a:xfrm>
          <a:off x="2051508" y="762001"/>
          <a:ext cx="2314250" cy="2590472"/>
        </a:xfrm>
        <a:prstGeom prst="blockArc">
          <a:avLst>
            <a:gd name="adj1" fmla="val 15202311"/>
            <a:gd name="adj2" fmla="val 1968445"/>
            <a:gd name="adj3" fmla="val 4633"/>
          </a:avLst>
        </a:prstGeom>
        <a:solidFill>
          <a:srgbClr val="4F81BD">
            <a:tint val="60000"/>
            <a:hueOff val="0"/>
            <a:satOff val="0"/>
            <a:lumOff val="0"/>
            <a:alphaOff val="0"/>
          </a:srgbClr>
        </a:solidFill>
        <a:ln>
          <a:noFill/>
        </a:ln>
        <a:effectLst/>
      </dgm:spPr>
      <dgm:t>
        <a:bodyPr/>
        <a:lstStyle/>
        <a:p>
          <a:endParaRPr lang="ru-RU"/>
        </a:p>
      </dgm:t>
    </dgm:pt>
    <dgm:pt modelId="{91EBD4AC-3995-4485-B07C-8539D23C5F5C}">
      <dgm:prSet phldrT="[Текст]" custT="1">
        <dgm:style>
          <a:lnRef idx="3">
            <a:schemeClr val="lt1"/>
          </a:lnRef>
          <a:fillRef idx="1">
            <a:schemeClr val="accent5"/>
          </a:fillRef>
          <a:effectRef idx="1">
            <a:schemeClr val="accent5"/>
          </a:effectRef>
          <a:fontRef idx="minor">
            <a:schemeClr val="lt1"/>
          </a:fontRef>
        </dgm:style>
      </dgm:prSet>
      <dgm:spPr>
        <a:xfrm>
          <a:off x="3871108" y="2250275"/>
          <a:ext cx="1316705" cy="1316839"/>
        </a:xfrm>
        <a:prstGeom prst="ellipse">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900">
              <a:solidFill>
                <a:srgbClr val="C00000"/>
              </a:solidFill>
              <a:latin typeface="Calibri"/>
              <a:ea typeface="+mn-ea"/>
              <a:cs typeface="+mn-cs"/>
            </a:rPr>
            <a:t>календарное </a:t>
          </a:r>
          <a:r>
            <a:rPr lang="ru-RU" sz="1100">
              <a:solidFill>
                <a:srgbClr val="C00000"/>
              </a:solidFill>
              <a:latin typeface="Calibri"/>
              <a:ea typeface="+mn-ea"/>
              <a:cs typeface="+mn-cs"/>
            </a:rPr>
            <a:t>планирование</a:t>
          </a:r>
        </a:p>
      </dgm:t>
    </dgm:pt>
    <dgm:pt modelId="{691ED73F-0E2F-47A4-91FE-B1F09FDC191B}" type="parTrans" cxnId="{CD57C9F3-0B8D-4272-B885-1A97C200268D}">
      <dgm:prSet/>
      <dgm:spPr/>
      <dgm:t>
        <a:bodyPr/>
        <a:lstStyle/>
        <a:p>
          <a:endParaRPr lang="ru-RU"/>
        </a:p>
      </dgm:t>
    </dgm:pt>
    <dgm:pt modelId="{19A0A8F3-3F83-4CBF-B50B-738B65BFECDD}" type="sibTrans" cxnId="{CD57C9F3-0B8D-4272-B885-1A97C200268D}">
      <dgm:prSet/>
      <dgm:spPr>
        <a:xfrm>
          <a:off x="1247368" y="1874052"/>
          <a:ext cx="3061241" cy="2031192"/>
        </a:xfrm>
        <a:prstGeom prst="blockArc">
          <a:avLst>
            <a:gd name="adj1" fmla="val 37383"/>
            <a:gd name="adj2" fmla="val 10837383"/>
            <a:gd name="adj3" fmla="val 4166"/>
          </a:avLst>
        </a:prstGeom>
        <a:solidFill>
          <a:srgbClr val="4F81BD">
            <a:tint val="60000"/>
            <a:hueOff val="0"/>
            <a:satOff val="0"/>
            <a:lumOff val="0"/>
            <a:alphaOff val="0"/>
          </a:srgbClr>
        </a:solidFill>
        <a:ln>
          <a:noFill/>
        </a:ln>
        <a:effectLst/>
      </dgm:spPr>
      <dgm:t>
        <a:bodyPr/>
        <a:lstStyle/>
        <a:p>
          <a:endParaRPr lang="ru-RU"/>
        </a:p>
      </dgm:t>
    </dgm:pt>
    <dgm:pt modelId="{89CB1A28-9CAB-4173-AF0E-5144021E1C20}">
      <dgm:prSet phldrT="[Текст]" custT="1">
        <dgm:style>
          <a:lnRef idx="3">
            <a:schemeClr val="lt1"/>
          </a:lnRef>
          <a:fillRef idx="1">
            <a:schemeClr val="accent5"/>
          </a:fillRef>
          <a:effectRef idx="1">
            <a:schemeClr val="accent5"/>
          </a:effectRef>
          <a:fontRef idx="minor">
            <a:schemeClr val="lt1"/>
          </a:fontRef>
        </dgm:style>
      </dgm:prSet>
      <dgm:spPr>
        <a:xfrm>
          <a:off x="336686" y="2259813"/>
          <a:ext cx="1379661" cy="1221576"/>
        </a:xfrm>
        <a:prstGeom prst="ellipse">
          <a:avLst/>
        </a:prstGeom>
        <a:solidFill>
          <a:srgbClr val="4BACC6"/>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1100">
              <a:solidFill>
                <a:srgbClr val="C00000"/>
              </a:solidFill>
              <a:latin typeface="Calibri"/>
              <a:ea typeface="+mn-ea"/>
              <a:cs typeface="+mn-cs"/>
            </a:rPr>
            <a:t>перспективное планирование</a:t>
          </a:r>
        </a:p>
      </dgm:t>
    </dgm:pt>
    <dgm:pt modelId="{34B1D980-77F1-4687-BD77-AC143363B59E}" type="parTrans" cxnId="{42E0873E-E7DB-48D2-A6F3-8AA1D9DB3590}">
      <dgm:prSet/>
      <dgm:spPr/>
      <dgm:t>
        <a:bodyPr/>
        <a:lstStyle/>
        <a:p>
          <a:endParaRPr lang="ru-RU"/>
        </a:p>
      </dgm:t>
    </dgm:pt>
    <dgm:pt modelId="{C27B716C-6011-4730-B70F-8BC436D1AC03}" type="sibTrans" cxnId="{42E0873E-E7DB-48D2-A6F3-8AA1D9DB3590}">
      <dgm:prSet/>
      <dgm:spPr>
        <a:xfrm>
          <a:off x="1060594" y="628654"/>
          <a:ext cx="2645008" cy="2897389"/>
        </a:xfrm>
        <a:prstGeom prst="blockArc">
          <a:avLst>
            <a:gd name="adj1" fmla="val 8980998"/>
            <a:gd name="adj2" fmla="val 17030227"/>
            <a:gd name="adj3" fmla="val 4633"/>
          </a:avLst>
        </a:prstGeom>
        <a:solidFill>
          <a:srgbClr val="4F81BD">
            <a:tint val="60000"/>
            <a:hueOff val="0"/>
            <a:satOff val="0"/>
            <a:lumOff val="0"/>
            <a:alphaOff val="0"/>
          </a:srgbClr>
        </a:solidFill>
        <a:ln>
          <a:noFill/>
        </a:ln>
        <a:effectLst/>
      </dgm:spPr>
      <dgm:t>
        <a:bodyPr/>
        <a:lstStyle/>
        <a:p>
          <a:endParaRPr lang="ru-RU"/>
        </a:p>
      </dgm:t>
    </dgm:pt>
    <dgm:pt modelId="{31A43EDF-4AFE-4C1A-A6EF-F0CD74F3D021}" type="pres">
      <dgm:prSet presAssocID="{F244F71E-53F0-4654-B935-0E4BCA8EE3C8}" presName="Name0" presStyleCnt="0">
        <dgm:presLayoutVars>
          <dgm:chMax val="1"/>
          <dgm:dir/>
          <dgm:animLvl val="ctr"/>
          <dgm:resizeHandles val="exact"/>
        </dgm:presLayoutVars>
      </dgm:prSet>
      <dgm:spPr/>
      <dgm:t>
        <a:bodyPr/>
        <a:lstStyle/>
        <a:p>
          <a:endParaRPr lang="ru-RU"/>
        </a:p>
      </dgm:t>
    </dgm:pt>
    <dgm:pt modelId="{F61C7FB0-513B-4584-8B7B-99505A77EF8D}" type="pres">
      <dgm:prSet presAssocID="{A34C5E08-61E2-470E-9C64-5AB622715897}" presName="centerShape" presStyleLbl="node0" presStyleIdx="0" presStyleCnt="1" custScaleX="147520" custScaleY="133484" custLinFactNeighborX="754" custLinFactNeighborY="3637"/>
      <dgm:spPr>
        <a:prstGeom prst="ellipse">
          <a:avLst/>
        </a:prstGeom>
      </dgm:spPr>
      <dgm:t>
        <a:bodyPr/>
        <a:lstStyle/>
        <a:p>
          <a:endParaRPr lang="ru-RU"/>
        </a:p>
      </dgm:t>
    </dgm:pt>
    <dgm:pt modelId="{362AEA7B-7953-4143-83EC-E02D0DE56624}" type="pres">
      <dgm:prSet presAssocID="{84BC3647-976C-4AFA-85C5-2DA7809F2BA0}" presName="node" presStyleLbl="node1" presStyleIdx="0" presStyleCnt="3" custScaleX="131944" custScaleY="112882" custRadScaleRad="100642">
        <dgm:presLayoutVars>
          <dgm:bulletEnabled val="1"/>
        </dgm:presLayoutVars>
      </dgm:prSet>
      <dgm:spPr>
        <a:prstGeom prst="ellipse">
          <a:avLst/>
        </a:prstGeom>
      </dgm:spPr>
      <dgm:t>
        <a:bodyPr/>
        <a:lstStyle/>
        <a:p>
          <a:endParaRPr lang="ru-RU"/>
        </a:p>
      </dgm:t>
    </dgm:pt>
    <dgm:pt modelId="{7F0A7A4A-EC5C-4281-BAA6-CF8B09E4B1BD}" type="pres">
      <dgm:prSet presAssocID="{84BC3647-976C-4AFA-85C5-2DA7809F2BA0}" presName="dummy" presStyleCnt="0"/>
      <dgm:spPr/>
    </dgm:pt>
    <dgm:pt modelId="{0EB5B7DC-0B86-4F04-9EA0-C0DD6451C964}" type="pres">
      <dgm:prSet presAssocID="{A4B00282-3396-4A2B-9EFD-D351814B6BC2}" presName="sibTrans" presStyleLbl="sibTrans2D1" presStyleIdx="0" presStyleCnt="3" custScaleX="71927" custScaleY="80512"/>
      <dgm:spPr>
        <a:prstGeom prst="blockArc">
          <a:avLst>
            <a:gd name="adj1" fmla="val 15202311"/>
            <a:gd name="adj2" fmla="val 1968445"/>
            <a:gd name="adj3" fmla="val 4633"/>
          </a:avLst>
        </a:prstGeom>
      </dgm:spPr>
      <dgm:t>
        <a:bodyPr/>
        <a:lstStyle/>
        <a:p>
          <a:endParaRPr lang="ru-RU"/>
        </a:p>
      </dgm:t>
    </dgm:pt>
    <dgm:pt modelId="{6A796798-EA9D-49CC-AF66-45016ECC51EC}" type="pres">
      <dgm:prSet presAssocID="{91EBD4AC-3995-4485-B07C-8539D23C5F5C}" presName="node" presStyleLbl="node1" presStyleIdx="1" presStyleCnt="3" custScaleX="127202" custScaleY="127215" custRadScaleRad="123262" custRadScaleInc="-15172">
        <dgm:presLayoutVars>
          <dgm:bulletEnabled val="1"/>
        </dgm:presLayoutVars>
      </dgm:prSet>
      <dgm:spPr>
        <a:prstGeom prst="ellipse">
          <a:avLst/>
        </a:prstGeom>
      </dgm:spPr>
      <dgm:t>
        <a:bodyPr/>
        <a:lstStyle/>
        <a:p>
          <a:endParaRPr lang="ru-RU"/>
        </a:p>
      </dgm:t>
    </dgm:pt>
    <dgm:pt modelId="{AE1037B9-4AA6-43DE-B329-DD07549B024C}" type="pres">
      <dgm:prSet presAssocID="{91EBD4AC-3995-4485-B07C-8539D23C5F5C}" presName="dummy" presStyleCnt="0"/>
      <dgm:spPr/>
    </dgm:pt>
    <dgm:pt modelId="{EDD40866-5FA2-4AF1-9DC9-1CBA2C037627}" type="pres">
      <dgm:prSet presAssocID="{19A0A8F3-3F83-4CBF-B50B-738B65BFECDD}" presName="sibTrans" presStyleLbl="sibTrans2D1" presStyleIdx="1" presStyleCnt="3" custScaleX="85565" custScaleY="56774"/>
      <dgm:spPr>
        <a:prstGeom prst="blockArc">
          <a:avLst>
            <a:gd name="adj1" fmla="val 37383"/>
            <a:gd name="adj2" fmla="val 10837383"/>
            <a:gd name="adj3" fmla="val 4166"/>
          </a:avLst>
        </a:prstGeom>
      </dgm:spPr>
      <dgm:t>
        <a:bodyPr/>
        <a:lstStyle/>
        <a:p>
          <a:endParaRPr lang="ru-RU"/>
        </a:p>
      </dgm:t>
    </dgm:pt>
    <dgm:pt modelId="{02BD7AC8-34DE-4422-9972-2C84FA259336}" type="pres">
      <dgm:prSet presAssocID="{89CB1A28-9CAB-4173-AF0E-5144021E1C20}" presName="node" presStyleLbl="node1" presStyleIdx="2" presStyleCnt="3" custScaleX="133284" custScaleY="118012" custRadScaleRad="120069" custRadScaleInc="16642">
        <dgm:presLayoutVars>
          <dgm:bulletEnabled val="1"/>
        </dgm:presLayoutVars>
      </dgm:prSet>
      <dgm:spPr>
        <a:prstGeom prst="ellipse">
          <a:avLst/>
        </a:prstGeom>
      </dgm:spPr>
      <dgm:t>
        <a:bodyPr/>
        <a:lstStyle/>
        <a:p>
          <a:endParaRPr lang="ru-RU"/>
        </a:p>
      </dgm:t>
    </dgm:pt>
    <dgm:pt modelId="{C20C307F-BA49-41FC-A3E7-F07D22190F45}" type="pres">
      <dgm:prSet presAssocID="{89CB1A28-9CAB-4173-AF0E-5144021E1C20}" presName="dummy" presStyleCnt="0"/>
      <dgm:spPr/>
    </dgm:pt>
    <dgm:pt modelId="{E22CA1EC-38E9-4EEC-A062-5EDCE569DC01}" type="pres">
      <dgm:prSet presAssocID="{C27B716C-6011-4730-B70F-8BC436D1AC03}" presName="sibTrans" presStyleLbl="sibTrans2D1" presStyleIdx="2" presStyleCnt="3" custScaleX="82207" custScaleY="90051"/>
      <dgm:spPr>
        <a:prstGeom prst="blockArc">
          <a:avLst>
            <a:gd name="adj1" fmla="val 8980998"/>
            <a:gd name="adj2" fmla="val 17030227"/>
            <a:gd name="adj3" fmla="val 4633"/>
          </a:avLst>
        </a:prstGeom>
      </dgm:spPr>
      <dgm:t>
        <a:bodyPr/>
        <a:lstStyle/>
        <a:p>
          <a:endParaRPr lang="ru-RU"/>
        </a:p>
      </dgm:t>
    </dgm:pt>
  </dgm:ptLst>
  <dgm:cxnLst>
    <dgm:cxn modelId="{B217868E-FE40-4091-B954-367CBA5631B9}" srcId="{A34C5E08-61E2-470E-9C64-5AB622715897}" destId="{84BC3647-976C-4AFA-85C5-2DA7809F2BA0}" srcOrd="0" destOrd="0" parTransId="{227B75D6-2114-4F7E-BBAB-2329D7CBC2B5}" sibTransId="{A4B00282-3396-4A2B-9EFD-D351814B6BC2}"/>
    <dgm:cxn modelId="{7033FBD2-F35F-48D2-8D38-2ECA0986050F}" type="presOf" srcId="{A4B00282-3396-4A2B-9EFD-D351814B6BC2}" destId="{0EB5B7DC-0B86-4F04-9EA0-C0DD6451C964}" srcOrd="0" destOrd="0" presId="urn:microsoft.com/office/officeart/2005/8/layout/radial6"/>
    <dgm:cxn modelId="{C39E9A27-31B7-4B69-B574-466EF46490F2}" srcId="{F244F71E-53F0-4654-B935-0E4BCA8EE3C8}" destId="{A34C5E08-61E2-470E-9C64-5AB622715897}" srcOrd="0" destOrd="0" parTransId="{07341A1B-FCB3-4F0C-AFFE-270E8A516402}" sibTransId="{E80D28F0-8CED-4580-94BD-476B1BFAB955}"/>
    <dgm:cxn modelId="{CD57C9F3-0B8D-4272-B885-1A97C200268D}" srcId="{A34C5E08-61E2-470E-9C64-5AB622715897}" destId="{91EBD4AC-3995-4485-B07C-8539D23C5F5C}" srcOrd="1" destOrd="0" parTransId="{691ED73F-0E2F-47A4-91FE-B1F09FDC191B}" sibTransId="{19A0A8F3-3F83-4CBF-B50B-738B65BFECDD}"/>
    <dgm:cxn modelId="{E1FD16F2-8178-4DDD-A2C0-CC2F407A8B31}" type="presOf" srcId="{A34C5E08-61E2-470E-9C64-5AB622715897}" destId="{F61C7FB0-513B-4584-8B7B-99505A77EF8D}" srcOrd="0" destOrd="0" presId="urn:microsoft.com/office/officeart/2005/8/layout/radial6"/>
    <dgm:cxn modelId="{F2F1AE5B-C3B8-4959-B9A6-6A9AFAB4681E}" type="presOf" srcId="{91EBD4AC-3995-4485-B07C-8539D23C5F5C}" destId="{6A796798-EA9D-49CC-AF66-45016ECC51EC}" srcOrd="0" destOrd="0" presId="urn:microsoft.com/office/officeart/2005/8/layout/radial6"/>
    <dgm:cxn modelId="{96C037DB-FBFA-407D-A4C9-2A81D198D415}" type="presOf" srcId="{89CB1A28-9CAB-4173-AF0E-5144021E1C20}" destId="{02BD7AC8-34DE-4422-9972-2C84FA259336}" srcOrd="0" destOrd="0" presId="urn:microsoft.com/office/officeart/2005/8/layout/radial6"/>
    <dgm:cxn modelId="{42E0873E-E7DB-48D2-A6F3-8AA1D9DB3590}" srcId="{A34C5E08-61E2-470E-9C64-5AB622715897}" destId="{89CB1A28-9CAB-4173-AF0E-5144021E1C20}" srcOrd="2" destOrd="0" parTransId="{34B1D980-77F1-4687-BD77-AC143363B59E}" sibTransId="{C27B716C-6011-4730-B70F-8BC436D1AC03}"/>
    <dgm:cxn modelId="{9583247E-1B7F-4EBE-876E-2B5939D5000E}" type="presOf" srcId="{84BC3647-976C-4AFA-85C5-2DA7809F2BA0}" destId="{362AEA7B-7953-4143-83EC-E02D0DE56624}" srcOrd="0" destOrd="0" presId="urn:microsoft.com/office/officeart/2005/8/layout/radial6"/>
    <dgm:cxn modelId="{CCD5ADFF-9500-4874-858D-2C83F687A6E8}" type="presOf" srcId="{F244F71E-53F0-4654-B935-0E4BCA8EE3C8}" destId="{31A43EDF-4AFE-4C1A-A6EF-F0CD74F3D021}" srcOrd="0" destOrd="0" presId="urn:microsoft.com/office/officeart/2005/8/layout/radial6"/>
    <dgm:cxn modelId="{11A82C8F-60F6-4AE6-83D3-19E284273935}" type="presOf" srcId="{19A0A8F3-3F83-4CBF-B50B-738B65BFECDD}" destId="{EDD40866-5FA2-4AF1-9DC9-1CBA2C037627}" srcOrd="0" destOrd="0" presId="urn:microsoft.com/office/officeart/2005/8/layout/radial6"/>
    <dgm:cxn modelId="{2D3F3BDC-D51E-4502-AA0E-C8ABD3E942F6}" type="presOf" srcId="{C27B716C-6011-4730-B70F-8BC436D1AC03}" destId="{E22CA1EC-38E9-4EEC-A062-5EDCE569DC01}" srcOrd="0" destOrd="0" presId="urn:microsoft.com/office/officeart/2005/8/layout/radial6"/>
    <dgm:cxn modelId="{533A7753-CFD4-4B52-AC02-315D208BB6E2}" type="presParOf" srcId="{31A43EDF-4AFE-4C1A-A6EF-F0CD74F3D021}" destId="{F61C7FB0-513B-4584-8B7B-99505A77EF8D}" srcOrd="0" destOrd="0" presId="urn:microsoft.com/office/officeart/2005/8/layout/radial6"/>
    <dgm:cxn modelId="{9D7C782A-A2D8-4198-A61C-E53BE0A2F399}" type="presParOf" srcId="{31A43EDF-4AFE-4C1A-A6EF-F0CD74F3D021}" destId="{362AEA7B-7953-4143-83EC-E02D0DE56624}" srcOrd="1" destOrd="0" presId="urn:microsoft.com/office/officeart/2005/8/layout/radial6"/>
    <dgm:cxn modelId="{8FB80FA2-3EFB-4AB0-BBA4-AD3EEB31C655}" type="presParOf" srcId="{31A43EDF-4AFE-4C1A-A6EF-F0CD74F3D021}" destId="{7F0A7A4A-EC5C-4281-BAA6-CF8B09E4B1BD}" srcOrd="2" destOrd="0" presId="urn:microsoft.com/office/officeart/2005/8/layout/radial6"/>
    <dgm:cxn modelId="{49E5155C-B070-460A-AD4D-50036F8E4468}" type="presParOf" srcId="{31A43EDF-4AFE-4C1A-A6EF-F0CD74F3D021}" destId="{0EB5B7DC-0B86-4F04-9EA0-C0DD6451C964}" srcOrd="3" destOrd="0" presId="urn:microsoft.com/office/officeart/2005/8/layout/radial6"/>
    <dgm:cxn modelId="{C1BA5E7D-1560-46A3-AA1D-5E8613257364}" type="presParOf" srcId="{31A43EDF-4AFE-4C1A-A6EF-F0CD74F3D021}" destId="{6A796798-EA9D-49CC-AF66-45016ECC51EC}" srcOrd="4" destOrd="0" presId="urn:microsoft.com/office/officeart/2005/8/layout/radial6"/>
    <dgm:cxn modelId="{E5E81CF1-B001-47AE-AFFE-07674069265C}" type="presParOf" srcId="{31A43EDF-4AFE-4C1A-A6EF-F0CD74F3D021}" destId="{AE1037B9-4AA6-43DE-B329-DD07549B024C}" srcOrd="5" destOrd="0" presId="urn:microsoft.com/office/officeart/2005/8/layout/radial6"/>
    <dgm:cxn modelId="{D3011093-5990-409D-9C26-12886086780F}" type="presParOf" srcId="{31A43EDF-4AFE-4C1A-A6EF-F0CD74F3D021}" destId="{EDD40866-5FA2-4AF1-9DC9-1CBA2C037627}" srcOrd="6" destOrd="0" presId="urn:microsoft.com/office/officeart/2005/8/layout/radial6"/>
    <dgm:cxn modelId="{32A4E7EC-03EC-4E9E-9947-C2D27316B143}" type="presParOf" srcId="{31A43EDF-4AFE-4C1A-A6EF-F0CD74F3D021}" destId="{02BD7AC8-34DE-4422-9972-2C84FA259336}" srcOrd="7" destOrd="0" presId="urn:microsoft.com/office/officeart/2005/8/layout/radial6"/>
    <dgm:cxn modelId="{A3CCE4F0-0B57-4D6A-B4AE-4A2978F2D3F5}" type="presParOf" srcId="{31A43EDF-4AFE-4C1A-A6EF-F0CD74F3D021}" destId="{C20C307F-BA49-41FC-A3E7-F07D22190F45}" srcOrd="8" destOrd="0" presId="urn:microsoft.com/office/officeart/2005/8/layout/radial6"/>
    <dgm:cxn modelId="{742787E8-0D89-4AEC-9AF3-58FC4426F4FC}" type="presParOf" srcId="{31A43EDF-4AFE-4C1A-A6EF-F0CD74F3D021}" destId="{E22CA1EC-38E9-4EEC-A062-5EDCE569DC01}"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B7B727-C5EC-43B3-9E12-822F7F75570A}" type="doc">
      <dgm:prSet loTypeId="urn:microsoft.com/office/officeart/2005/8/layout/radial4" loCatId="relationship" qsTypeId="urn:microsoft.com/office/officeart/2005/8/quickstyle/simple3" qsCatId="simple" csTypeId="urn:microsoft.com/office/officeart/2005/8/colors/accent1_2#1" csCatId="accent1" phldr="1"/>
      <dgm:spPr/>
      <dgm:t>
        <a:bodyPr/>
        <a:lstStyle/>
        <a:p>
          <a:endParaRPr lang="ru-RU"/>
        </a:p>
      </dgm:t>
    </dgm:pt>
    <dgm:pt modelId="{A21A64E1-FDFD-44D0-9160-02AD00B92597}" type="pres">
      <dgm:prSet presAssocID="{81B7B727-C5EC-43B3-9E12-822F7F75570A}" presName="cycle" presStyleCnt="0">
        <dgm:presLayoutVars>
          <dgm:chMax val="1"/>
          <dgm:dir/>
          <dgm:animLvl val="ctr"/>
          <dgm:resizeHandles val="exact"/>
        </dgm:presLayoutVars>
      </dgm:prSet>
      <dgm:spPr/>
      <dgm:t>
        <a:bodyPr/>
        <a:lstStyle/>
        <a:p>
          <a:endParaRPr lang="ru-RU"/>
        </a:p>
      </dgm:t>
    </dgm:pt>
  </dgm:ptLst>
  <dgm:cxnLst>
    <dgm:cxn modelId="{436CC1E5-75F7-4E05-A3C3-4BBDA2C0FCB4}" type="presOf" srcId="{81B7B727-C5EC-43B3-9E12-822F7F75570A}" destId="{A21A64E1-FDFD-44D0-9160-02AD00B92597}" srcOrd="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CA1EC-38E9-4EEC-A062-5EDCE569DC01}">
      <dsp:nvSpPr>
        <dsp:cNvPr id="0" name=""/>
        <dsp:cNvSpPr/>
      </dsp:nvSpPr>
      <dsp:spPr>
        <a:xfrm>
          <a:off x="1060594" y="628654"/>
          <a:ext cx="2645008" cy="2897389"/>
        </a:xfrm>
        <a:prstGeom prst="blockArc">
          <a:avLst>
            <a:gd name="adj1" fmla="val 8980998"/>
            <a:gd name="adj2" fmla="val 17030227"/>
            <a:gd name="adj3" fmla="val 4633"/>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EDD40866-5FA2-4AF1-9DC9-1CBA2C037627}">
      <dsp:nvSpPr>
        <dsp:cNvPr id="0" name=""/>
        <dsp:cNvSpPr/>
      </dsp:nvSpPr>
      <dsp:spPr>
        <a:xfrm>
          <a:off x="1247368" y="1874052"/>
          <a:ext cx="3061241" cy="2031192"/>
        </a:xfrm>
        <a:prstGeom prst="blockArc">
          <a:avLst>
            <a:gd name="adj1" fmla="val 37383"/>
            <a:gd name="adj2" fmla="val 10837383"/>
            <a:gd name="adj3" fmla="val 4166"/>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0EB5B7DC-0B86-4F04-9EA0-C0DD6451C964}">
      <dsp:nvSpPr>
        <dsp:cNvPr id="0" name=""/>
        <dsp:cNvSpPr/>
      </dsp:nvSpPr>
      <dsp:spPr>
        <a:xfrm>
          <a:off x="2051508" y="762001"/>
          <a:ext cx="2314250" cy="2590472"/>
        </a:xfrm>
        <a:prstGeom prst="blockArc">
          <a:avLst>
            <a:gd name="adj1" fmla="val 15202311"/>
            <a:gd name="adj2" fmla="val 1968445"/>
            <a:gd name="adj3" fmla="val 4633"/>
          </a:avLst>
        </a:prstGeom>
        <a:solidFill>
          <a:srgbClr val="4F81BD">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sp>
    <dsp:sp modelId="{F61C7FB0-513B-4584-8B7B-99505A77EF8D}">
      <dsp:nvSpPr>
        <dsp:cNvPr id="0" name=""/>
        <dsp:cNvSpPr/>
      </dsp:nvSpPr>
      <dsp:spPr>
        <a:xfrm>
          <a:off x="1691906" y="1250312"/>
          <a:ext cx="2181461" cy="1973902"/>
        </a:xfrm>
        <a:prstGeom prst="ellipse">
          <a:avLst/>
        </a:prstGeom>
        <a:solidFill>
          <a:srgbClr val="4BACC6"/>
        </a:solidFill>
        <a:ln w="57150" cap="flat" cmpd="sng" algn="ctr">
          <a:solidFill>
            <a:sysClr val="window" lastClr="FFFFFF"/>
          </a:solidFill>
          <a:prstDash val="solid"/>
          <a:miter lim="800000"/>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err="1">
              <a:ln>
                <a:solidFill>
                  <a:srgbClr val="7030A0"/>
                </a:solidFill>
              </a:ln>
              <a:solidFill>
                <a:srgbClr val="C00000"/>
              </a:solidFill>
              <a:latin typeface="Calibri"/>
              <a:ea typeface="+mn-ea"/>
              <a:cs typeface="+mn-cs"/>
            </a:rPr>
            <a:t>воспитательно</a:t>
          </a:r>
          <a:r>
            <a:rPr lang="ru-RU" sz="1600" kern="1200" dirty="0">
              <a:ln>
                <a:solidFill>
                  <a:srgbClr val="7030A0"/>
                </a:solidFill>
              </a:ln>
              <a:solidFill>
                <a:srgbClr val="C00000"/>
              </a:solidFill>
              <a:latin typeface="Calibri"/>
              <a:ea typeface="+mn-ea"/>
              <a:cs typeface="+mn-cs"/>
            </a:rPr>
            <a:t>-образовательная работа</a:t>
          </a:r>
        </a:p>
      </dsp:txBody>
      <dsp:txXfrm>
        <a:off x="2011374" y="1539383"/>
        <a:ext cx="1542525" cy="1395760"/>
      </dsp:txXfrm>
    </dsp:sp>
    <dsp:sp modelId="{362AEA7B-7953-4143-83EC-E02D0DE56624}">
      <dsp:nvSpPr>
        <dsp:cNvPr id="0" name=""/>
        <dsp:cNvSpPr/>
      </dsp:nvSpPr>
      <dsp:spPr>
        <a:xfrm>
          <a:off x="2076043" y="-32767"/>
          <a:ext cx="1365791" cy="1168474"/>
        </a:xfrm>
        <a:prstGeom prst="ellipse">
          <a:avLst/>
        </a:prstGeom>
        <a:solidFill>
          <a:srgbClr val="4BACC6"/>
        </a:solidFill>
        <a:ln w="38100" cap="flat" cmpd="sng" algn="ctr">
          <a:solidFill>
            <a:sysClr val="window" lastClr="FFFFFF"/>
          </a:solidFill>
          <a:prstDash val="solid"/>
          <a:miter lim="800000"/>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0" i="0" kern="1200" dirty="0">
              <a:solidFill>
                <a:srgbClr val="C00000"/>
              </a:solidFill>
              <a:latin typeface="Calibri"/>
              <a:ea typeface="+mn-ea"/>
              <a:cs typeface="+mn-cs"/>
            </a:rPr>
            <a:t>предметно-развивающая среда</a:t>
          </a:r>
        </a:p>
      </dsp:txBody>
      <dsp:txXfrm>
        <a:off x="2276058" y="138352"/>
        <a:ext cx="965761" cy="826236"/>
      </dsp:txXfrm>
    </dsp:sp>
    <dsp:sp modelId="{6A796798-EA9D-49CC-AF66-45016ECC51EC}">
      <dsp:nvSpPr>
        <dsp:cNvPr id="0" name=""/>
        <dsp:cNvSpPr/>
      </dsp:nvSpPr>
      <dsp:spPr>
        <a:xfrm>
          <a:off x="3871108" y="2250275"/>
          <a:ext cx="1316705" cy="1316839"/>
        </a:xfrm>
        <a:prstGeom prst="ellipse">
          <a:avLst/>
        </a:prstGeom>
        <a:solidFill>
          <a:srgbClr val="4BACC6"/>
        </a:solidFill>
        <a:ln w="38100" cap="flat" cmpd="sng" algn="ctr">
          <a:solidFill>
            <a:sysClr val="window" lastClr="FFFFFF"/>
          </a:solidFill>
          <a:prstDash val="solid"/>
          <a:miter lim="800000"/>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kern="1200">
              <a:solidFill>
                <a:srgbClr val="C00000"/>
              </a:solidFill>
              <a:latin typeface="Calibri"/>
              <a:ea typeface="+mn-ea"/>
              <a:cs typeface="+mn-cs"/>
            </a:rPr>
            <a:t>календарное </a:t>
          </a:r>
          <a:r>
            <a:rPr lang="ru-RU" sz="1100" kern="1200">
              <a:solidFill>
                <a:srgbClr val="C00000"/>
              </a:solidFill>
              <a:latin typeface="Calibri"/>
              <a:ea typeface="+mn-ea"/>
              <a:cs typeface="+mn-cs"/>
            </a:rPr>
            <a:t>планирование</a:t>
          </a:r>
        </a:p>
      </dsp:txBody>
      <dsp:txXfrm>
        <a:off x="4063935" y="2443122"/>
        <a:ext cx="931051" cy="931145"/>
      </dsp:txXfrm>
    </dsp:sp>
    <dsp:sp modelId="{02BD7AC8-34DE-4422-9972-2C84FA259336}">
      <dsp:nvSpPr>
        <dsp:cNvPr id="0" name=""/>
        <dsp:cNvSpPr/>
      </dsp:nvSpPr>
      <dsp:spPr>
        <a:xfrm>
          <a:off x="336686" y="2259813"/>
          <a:ext cx="1379661" cy="1221576"/>
        </a:xfrm>
        <a:prstGeom prst="ellipse">
          <a:avLst/>
        </a:prstGeom>
        <a:solidFill>
          <a:srgbClr val="4BACC6"/>
        </a:solidFill>
        <a:ln w="38100" cap="flat" cmpd="sng" algn="ctr">
          <a:solidFill>
            <a:sysClr val="window" lastClr="FFFFFF"/>
          </a:solidFill>
          <a:prstDash val="solid"/>
          <a:miter lim="800000"/>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kern="1200">
              <a:solidFill>
                <a:srgbClr val="C00000"/>
              </a:solidFill>
              <a:latin typeface="Calibri"/>
              <a:ea typeface="+mn-ea"/>
              <a:cs typeface="+mn-cs"/>
            </a:rPr>
            <a:t>перспективное планирование</a:t>
          </a:r>
        </a:p>
      </dsp:txBody>
      <dsp:txXfrm>
        <a:off x="538733" y="2438709"/>
        <a:ext cx="975567" cy="863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7CFD285-784C-45A7-B80F-9624E24E4661}" type="datetimeFigureOut">
              <a:rPr lang="ru-RU" smtClean="0"/>
              <a:pPr/>
              <a:t>26.10.2021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417D099-5928-4BBB-99B4-BA4707CEC612}" type="slidenum">
              <a:rPr lang="ru-RU" smtClean="0"/>
              <a:pPr/>
              <a:t>‹#›</a:t>
            </a:fld>
            <a:endParaRPr lang="ru-RU" dirty="0"/>
          </a:p>
        </p:txBody>
      </p:sp>
    </p:spTree>
    <p:extLst>
      <p:ext uri="{BB962C8B-B14F-4D97-AF65-F5344CB8AC3E}">
        <p14:creationId xmlns:p14="http://schemas.microsoft.com/office/powerpoint/2010/main" val="2181291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CFD285-784C-45A7-B80F-9624E24E4661}" type="datetimeFigureOut">
              <a:rPr lang="ru-RU" smtClean="0"/>
              <a:pPr/>
              <a:t>26.10.2021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417D099-5928-4BBB-99B4-BA4707CEC612}" type="slidenum">
              <a:rPr lang="ru-RU" smtClean="0"/>
              <a:pPr/>
              <a:t>‹#›</a:t>
            </a:fld>
            <a:endParaRPr lang="ru-RU" dirty="0"/>
          </a:p>
        </p:txBody>
      </p:sp>
    </p:spTree>
    <p:extLst>
      <p:ext uri="{BB962C8B-B14F-4D97-AF65-F5344CB8AC3E}">
        <p14:creationId xmlns:p14="http://schemas.microsoft.com/office/powerpoint/2010/main" val="258211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CFD285-784C-45A7-B80F-9624E24E4661}" type="datetimeFigureOut">
              <a:rPr lang="ru-RU" smtClean="0"/>
              <a:pPr/>
              <a:t>26.10.2021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417D099-5928-4BBB-99B4-BA4707CEC612}" type="slidenum">
              <a:rPr lang="ru-RU" smtClean="0"/>
              <a:pPr/>
              <a:t>‹#›</a:t>
            </a:fld>
            <a:endParaRPr lang="ru-RU" dirty="0"/>
          </a:p>
        </p:txBody>
      </p:sp>
    </p:spTree>
    <p:extLst>
      <p:ext uri="{BB962C8B-B14F-4D97-AF65-F5344CB8AC3E}">
        <p14:creationId xmlns:p14="http://schemas.microsoft.com/office/powerpoint/2010/main" val="134328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CFD285-784C-45A7-B80F-9624E24E4661}" type="datetimeFigureOut">
              <a:rPr lang="ru-RU" smtClean="0"/>
              <a:pPr/>
              <a:t>26.10.2021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417D099-5928-4BBB-99B4-BA4707CEC612}" type="slidenum">
              <a:rPr lang="ru-RU" smtClean="0"/>
              <a:pPr/>
              <a:t>‹#›</a:t>
            </a:fld>
            <a:endParaRPr lang="ru-RU" dirty="0"/>
          </a:p>
        </p:txBody>
      </p:sp>
    </p:spTree>
    <p:extLst>
      <p:ext uri="{BB962C8B-B14F-4D97-AF65-F5344CB8AC3E}">
        <p14:creationId xmlns:p14="http://schemas.microsoft.com/office/powerpoint/2010/main" val="10842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7CFD285-784C-45A7-B80F-9624E24E4661}" type="datetimeFigureOut">
              <a:rPr lang="ru-RU" smtClean="0"/>
              <a:pPr/>
              <a:t>26.10.2021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417D099-5928-4BBB-99B4-BA4707CEC612}" type="slidenum">
              <a:rPr lang="ru-RU" smtClean="0"/>
              <a:pPr/>
              <a:t>‹#›</a:t>
            </a:fld>
            <a:endParaRPr lang="ru-RU" dirty="0"/>
          </a:p>
        </p:txBody>
      </p:sp>
    </p:spTree>
    <p:extLst>
      <p:ext uri="{BB962C8B-B14F-4D97-AF65-F5344CB8AC3E}">
        <p14:creationId xmlns:p14="http://schemas.microsoft.com/office/powerpoint/2010/main" val="210249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7CFD285-784C-45A7-B80F-9624E24E4661}" type="datetimeFigureOut">
              <a:rPr lang="ru-RU" smtClean="0"/>
              <a:pPr/>
              <a:t>26.10.2021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417D099-5928-4BBB-99B4-BA4707CEC612}" type="slidenum">
              <a:rPr lang="ru-RU" smtClean="0"/>
              <a:pPr/>
              <a:t>‹#›</a:t>
            </a:fld>
            <a:endParaRPr lang="ru-RU" dirty="0"/>
          </a:p>
        </p:txBody>
      </p:sp>
    </p:spTree>
    <p:extLst>
      <p:ext uri="{BB962C8B-B14F-4D97-AF65-F5344CB8AC3E}">
        <p14:creationId xmlns:p14="http://schemas.microsoft.com/office/powerpoint/2010/main" val="58454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7CFD285-784C-45A7-B80F-9624E24E4661}" type="datetimeFigureOut">
              <a:rPr lang="ru-RU" smtClean="0"/>
              <a:pPr/>
              <a:t>26.10.2021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D417D099-5928-4BBB-99B4-BA4707CEC612}" type="slidenum">
              <a:rPr lang="ru-RU" smtClean="0"/>
              <a:pPr/>
              <a:t>‹#›</a:t>
            </a:fld>
            <a:endParaRPr lang="ru-RU" dirty="0"/>
          </a:p>
        </p:txBody>
      </p:sp>
    </p:spTree>
    <p:extLst>
      <p:ext uri="{BB962C8B-B14F-4D97-AF65-F5344CB8AC3E}">
        <p14:creationId xmlns:p14="http://schemas.microsoft.com/office/powerpoint/2010/main" val="3831225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7CFD285-784C-45A7-B80F-9624E24E4661}" type="datetimeFigureOut">
              <a:rPr lang="ru-RU" smtClean="0"/>
              <a:pPr/>
              <a:t>26.10.2021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D417D099-5928-4BBB-99B4-BA4707CEC612}" type="slidenum">
              <a:rPr lang="ru-RU" smtClean="0"/>
              <a:pPr/>
              <a:t>‹#›</a:t>
            </a:fld>
            <a:endParaRPr lang="ru-RU" dirty="0"/>
          </a:p>
        </p:txBody>
      </p:sp>
    </p:spTree>
    <p:extLst>
      <p:ext uri="{BB962C8B-B14F-4D97-AF65-F5344CB8AC3E}">
        <p14:creationId xmlns:p14="http://schemas.microsoft.com/office/powerpoint/2010/main" val="207993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7CFD285-784C-45A7-B80F-9624E24E4661}" type="datetimeFigureOut">
              <a:rPr lang="ru-RU" smtClean="0"/>
              <a:pPr/>
              <a:t>26.10.2021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D417D099-5928-4BBB-99B4-BA4707CEC612}" type="slidenum">
              <a:rPr lang="ru-RU" smtClean="0"/>
              <a:pPr/>
              <a:t>‹#›</a:t>
            </a:fld>
            <a:endParaRPr lang="ru-RU" dirty="0"/>
          </a:p>
        </p:txBody>
      </p:sp>
    </p:spTree>
    <p:extLst>
      <p:ext uri="{BB962C8B-B14F-4D97-AF65-F5344CB8AC3E}">
        <p14:creationId xmlns:p14="http://schemas.microsoft.com/office/powerpoint/2010/main" val="186202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7CFD285-784C-45A7-B80F-9624E24E4661}" type="datetimeFigureOut">
              <a:rPr lang="ru-RU" smtClean="0"/>
              <a:pPr/>
              <a:t>26.10.2021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417D099-5928-4BBB-99B4-BA4707CEC612}" type="slidenum">
              <a:rPr lang="ru-RU" smtClean="0"/>
              <a:pPr/>
              <a:t>‹#›</a:t>
            </a:fld>
            <a:endParaRPr lang="ru-RU" dirty="0"/>
          </a:p>
        </p:txBody>
      </p:sp>
    </p:spTree>
    <p:extLst>
      <p:ext uri="{BB962C8B-B14F-4D97-AF65-F5344CB8AC3E}">
        <p14:creationId xmlns:p14="http://schemas.microsoft.com/office/powerpoint/2010/main" val="1475322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7CFD285-784C-45A7-B80F-9624E24E4661}" type="datetimeFigureOut">
              <a:rPr lang="ru-RU" smtClean="0"/>
              <a:pPr/>
              <a:t>26.10.2021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D417D099-5928-4BBB-99B4-BA4707CEC612}" type="slidenum">
              <a:rPr lang="ru-RU" smtClean="0"/>
              <a:pPr/>
              <a:t>‹#›</a:t>
            </a:fld>
            <a:endParaRPr lang="ru-RU" dirty="0"/>
          </a:p>
        </p:txBody>
      </p:sp>
    </p:spTree>
    <p:extLst>
      <p:ext uri="{BB962C8B-B14F-4D97-AF65-F5344CB8AC3E}">
        <p14:creationId xmlns:p14="http://schemas.microsoft.com/office/powerpoint/2010/main" val="3368270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CFD285-784C-45A7-B80F-9624E24E4661}" type="datetimeFigureOut">
              <a:rPr lang="ru-RU" smtClean="0"/>
              <a:pPr/>
              <a:t>26.10.2021</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7D099-5928-4BBB-99B4-BA4707CEC612}" type="slidenum">
              <a:rPr lang="ru-RU" smtClean="0"/>
              <a:pPr/>
              <a:t>‹#›</a:t>
            </a:fld>
            <a:endParaRPr lang="ru-RU" dirty="0"/>
          </a:p>
        </p:txBody>
      </p:sp>
    </p:spTree>
    <p:extLst>
      <p:ext uri="{BB962C8B-B14F-4D97-AF65-F5344CB8AC3E}">
        <p14:creationId xmlns:p14="http://schemas.microsoft.com/office/powerpoint/2010/main" val="1944330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2.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g"/></Relationships>
</file>

<file path=ppt/slides/_rels/slide22.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jpg"/></Relationships>
</file>

<file path=ppt/slides/_rels/slide2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5.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ctrTitle"/>
          </p:nvPr>
        </p:nvSpPr>
        <p:spPr>
          <a:xfrm>
            <a:off x="1731818" y="1648691"/>
            <a:ext cx="8936182" cy="2715491"/>
          </a:xfrm>
        </p:spPr>
        <p:txBody>
          <a:bodyPr>
            <a:normAutofit/>
          </a:bodyPr>
          <a:lstStyle/>
          <a:p>
            <a:r>
              <a:rPr lang="ru-RU" sz="4800" b="1" i="1" dirty="0" smtClean="0">
                <a:solidFill>
                  <a:srgbClr val="0070C0"/>
                </a:solidFill>
                <a:latin typeface="Times New Roman" panose="02020603050405020304" pitchFamily="18" charset="0"/>
                <a:cs typeface="Times New Roman" panose="02020603050405020304" pitchFamily="18" charset="0"/>
              </a:rPr>
              <a:t>Отчет о проделанной работе с детьми в старшей группе за </a:t>
            </a:r>
            <a:br>
              <a:rPr lang="ru-RU" sz="4800" b="1" i="1" dirty="0" smtClean="0">
                <a:solidFill>
                  <a:srgbClr val="0070C0"/>
                </a:solidFill>
                <a:latin typeface="Times New Roman" panose="02020603050405020304" pitchFamily="18" charset="0"/>
                <a:cs typeface="Times New Roman" panose="02020603050405020304" pitchFamily="18" charset="0"/>
              </a:rPr>
            </a:br>
            <a:r>
              <a:rPr lang="ru-RU" sz="4800" b="1" i="1" dirty="0" smtClean="0">
                <a:solidFill>
                  <a:srgbClr val="0070C0"/>
                </a:solidFill>
                <a:latin typeface="Times New Roman" panose="02020603050405020304" pitchFamily="18" charset="0"/>
                <a:cs typeface="Times New Roman" panose="02020603050405020304" pitchFamily="18" charset="0"/>
              </a:rPr>
              <a:t>20</a:t>
            </a:r>
            <a:r>
              <a:rPr lang="en-US" sz="4800" b="1" i="1" dirty="0" smtClean="0">
                <a:solidFill>
                  <a:srgbClr val="0070C0"/>
                </a:solidFill>
                <a:latin typeface="Times New Roman" panose="02020603050405020304" pitchFamily="18" charset="0"/>
                <a:cs typeface="Times New Roman" panose="02020603050405020304" pitchFamily="18" charset="0"/>
              </a:rPr>
              <a:t>20</a:t>
            </a:r>
            <a:r>
              <a:rPr lang="ru-RU" sz="4800" b="1" i="1" dirty="0" smtClean="0">
                <a:solidFill>
                  <a:srgbClr val="0070C0"/>
                </a:solidFill>
                <a:latin typeface="Times New Roman" panose="02020603050405020304" pitchFamily="18" charset="0"/>
                <a:cs typeface="Times New Roman" panose="02020603050405020304" pitchFamily="18" charset="0"/>
              </a:rPr>
              <a:t>-20</a:t>
            </a:r>
            <a:r>
              <a:rPr lang="en-US" sz="4800" b="1" i="1" dirty="0" smtClean="0">
                <a:solidFill>
                  <a:srgbClr val="0070C0"/>
                </a:solidFill>
                <a:latin typeface="Times New Roman" panose="02020603050405020304" pitchFamily="18" charset="0"/>
                <a:cs typeface="Times New Roman" panose="02020603050405020304" pitchFamily="18" charset="0"/>
              </a:rPr>
              <a:t>21</a:t>
            </a:r>
            <a:r>
              <a:rPr lang="ru-RU" sz="4800" b="1" i="1" dirty="0" smtClean="0">
                <a:solidFill>
                  <a:srgbClr val="0070C0"/>
                </a:solidFill>
                <a:latin typeface="Times New Roman" panose="02020603050405020304" pitchFamily="18" charset="0"/>
                <a:cs typeface="Times New Roman" panose="02020603050405020304" pitchFamily="18" charset="0"/>
              </a:rPr>
              <a:t> учебный год</a:t>
            </a:r>
            <a:endParaRPr lang="ru-RU" sz="4800" b="1"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8069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ru-RU" b="1" dirty="0" smtClean="0">
                <a:solidFill>
                  <a:srgbClr val="FF0000"/>
                </a:solidFill>
              </a:rPr>
              <a:t>Центр строительных игр</a:t>
            </a:r>
            <a:br>
              <a:rPr lang="ru-RU" b="1" dirty="0" smtClean="0">
                <a:solidFill>
                  <a:srgbClr val="FF0000"/>
                </a:solidFill>
              </a:rPr>
            </a:br>
            <a:endParaRPr lang="ru-RU" b="1" dirty="0">
              <a:solidFill>
                <a:srgbClr val="FF0000"/>
              </a:solidFill>
            </a:endParaRPr>
          </a:p>
        </p:txBody>
      </p:sp>
      <p:pic>
        <p:nvPicPr>
          <p:cNvPr id="7" name="Содержимое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3048002" y="2059097"/>
            <a:ext cx="5936972" cy="3339546"/>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Tree>
    <p:extLst>
      <p:ext uri="{BB962C8B-B14F-4D97-AF65-F5344CB8AC3E}">
        <p14:creationId xmlns:p14="http://schemas.microsoft.com/office/powerpoint/2010/main" val="1345728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ru-RU" b="1" dirty="0" smtClean="0">
                <a:solidFill>
                  <a:srgbClr val="FF0000"/>
                </a:solidFill>
              </a:rPr>
              <a:t>Центр математики и </a:t>
            </a:r>
            <a:r>
              <a:rPr lang="ru-RU" b="1" dirty="0" err="1" smtClean="0">
                <a:solidFill>
                  <a:srgbClr val="FF0000"/>
                </a:solidFill>
              </a:rPr>
              <a:t>манипулятивных</a:t>
            </a:r>
            <a:r>
              <a:rPr lang="ru-RU" b="1" dirty="0" smtClean="0">
                <a:solidFill>
                  <a:srgbClr val="FF0000"/>
                </a:solidFill>
              </a:rPr>
              <a:t> игр</a:t>
            </a:r>
            <a:br>
              <a:rPr lang="ru-RU" b="1" dirty="0" smtClean="0">
                <a:solidFill>
                  <a:srgbClr val="FF0000"/>
                </a:solidFill>
              </a:rPr>
            </a:br>
            <a:endParaRPr lang="ru-RU" b="1" dirty="0">
              <a:solidFill>
                <a:srgbClr val="FF0000"/>
              </a:solidFill>
            </a:endParaRPr>
          </a:p>
        </p:txBody>
      </p:sp>
      <p:pic>
        <p:nvPicPr>
          <p:cNvPr id="7" name="Содержимое 6"/>
          <p:cNvPicPr>
            <a:picLocks noGrp="1" noChangeAspect="1"/>
          </p:cNvPicPr>
          <p:nvPr>
            <p:ph sz="quarter" idx="2"/>
          </p:nvPr>
        </p:nvPicPr>
        <p:blipFill rotWithShape="1">
          <a:blip r:embed="rId2">
            <a:extLst>
              <a:ext uri="{28A0092B-C50C-407E-A947-70E740481C1C}">
                <a14:useLocalDpi xmlns:a14="http://schemas.microsoft.com/office/drawing/2010/main" val="0"/>
              </a:ext>
            </a:extLst>
          </a:blip>
          <a:srcRect b="29778"/>
          <a:stretch/>
        </p:blipFill>
        <p:spPr>
          <a:xfrm>
            <a:off x="1934817" y="1946131"/>
            <a:ext cx="3313551" cy="4136618"/>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8" name="Содержимое 7"/>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l="25468"/>
          <a:stretch/>
        </p:blipFill>
        <p:spPr>
          <a:xfrm>
            <a:off x="6237752" y="2186608"/>
            <a:ext cx="4310977" cy="3253511"/>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Tree>
    <p:extLst>
      <p:ext uri="{BB962C8B-B14F-4D97-AF65-F5344CB8AC3E}">
        <p14:creationId xmlns:p14="http://schemas.microsoft.com/office/powerpoint/2010/main" val="1345728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ru-RU" b="1" dirty="0" smtClean="0">
                <a:solidFill>
                  <a:srgbClr val="FF0000"/>
                </a:solidFill>
              </a:rPr>
              <a:t>Центр грамоты и письма</a:t>
            </a:r>
            <a:br>
              <a:rPr lang="ru-RU" b="1" dirty="0" smtClean="0">
                <a:solidFill>
                  <a:srgbClr val="FF0000"/>
                </a:solidFill>
              </a:rPr>
            </a:br>
            <a:endParaRPr lang="ru-RU" b="1" dirty="0">
              <a:solidFill>
                <a:srgbClr val="FF0000"/>
              </a:solidFill>
            </a:endParaRPr>
          </a:p>
        </p:txBody>
      </p:sp>
      <p:pic>
        <p:nvPicPr>
          <p:cNvPr id="7" name="Содержимое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599691" y="486247"/>
            <a:ext cx="2196518" cy="2928690"/>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6" name="Содержимое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6601" y="1349668"/>
            <a:ext cx="2823218" cy="2117414"/>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9" name="Содержимое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8366" y="2081546"/>
            <a:ext cx="4926348" cy="2771071"/>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8" name="Содержимое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3471" y="3848388"/>
            <a:ext cx="4926348" cy="2771070"/>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Tree>
    <p:extLst>
      <p:ext uri="{BB962C8B-B14F-4D97-AF65-F5344CB8AC3E}">
        <p14:creationId xmlns:p14="http://schemas.microsoft.com/office/powerpoint/2010/main" val="1873896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Заголовок 1"/>
          <p:cNvSpPr txBox="1">
            <a:spLocks/>
          </p:cNvSpPr>
          <p:nvPr/>
        </p:nvSpPr>
        <p:spPr>
          <a:xfrm>
            <a:off x="990600" y="536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ru-RU" sz="4000" b="1" dirty="0" smtClean="0">
                <a:solidFill>
                  <a:srgbClr val="000099"/>
                </a:solidFill>
                <a:effectLst>
                  <a:outerShdw blurRad="38100" dist="38100" dir="2700000" algn="tl">
                    <a:srgbClr val="C0C0C0"/>
                  </a:outerShdw>
                </a:effectLst>
                <a:latin typeface="Georgia" pitchFamily="18" charset="0"/>
              </a:rPr>
              <a:t>Проектная деятельность</a:t>
            </a:r>
          </a:p>
        </p:txBody>
      </p:sp>
      <p:pic>
        <p:nvPicPr>
          <p:cNvPr id="6" name="Содержимое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7180" y="1643703"/>
            <a:ext cx="5400329" cy="3037685"/>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7" name="Содержимое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687" y="3155598"/>
            <a:ext cx="5112252" cy="3051581"/>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
        <p:nvSpPr>
          <p:cNvPr id="8" name="Прямоугольник 7"/>
          <p:cNvSpPr/>
          <p:nvPr/>
        </p:nvSpPr>
        <p:spPr>
          <a:xfrm>
            <a:off x="990600" y="1429822"/>
            <a:ext cx="4432624" cy="523220"/>
          </a:xfrm>
          <a:prstGeom prst="rect">
            <a:avLst/>
          </a:prstGeom>
        </p:spPr>
        <p:txBody>
          <a:bodyPr wrap="none">
            <a:spAutoFit/>
          </a:bodyPr>
          <a:lstStyle/>
          <a:p>
            <a:r>
              <a:rPr lang="ru-RU" b="1" i="1" dirty="0"/>
              <a:t> </a:t>
            </a:r>
            <a:r>
              <a:rPr lang="ru-RU" sz="2800" b="1" i="1" dirty="0"/>
              <a:t>« </a:t>
            </a:r>
            <a:r>
              <a:rPr lang="ru-RU" sz="2800" b="1" i="1" dirty="0" smtClean="0"/>
              <a:t>Земля-наш общий дом!»</a:t>
            </a:r>
            <a:endParaRPr lang="ru-RU" sz="2800" dirty="0"/>
          </a:p>
        </p:txBody>
      </p:sp>
    </p:spTree>
    <p:extLst>
      <p:ext uri="{BB962C8B-B14F-4D97-AF65-F5344CB8AC3E}">
        <p14:creationId xmlns:p14="http://schemas.microsoft.com/office/powerpoint/2010/main" val="3093147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Содержимое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938661" y="2074146"/>
            <a:ext cx="5565771" cy="3130746"/>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6" name="Содержимое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118" y="3533572"/>
            <a:ext cx="5322882" cy="2994121"/>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7" name="Содержимое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2541" y="656588"/>
            <a:ext cx="3757442" cy="2414604"/>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Tree>
    <p:extLst>
      <p:ext uri="{BB962C8B-B14F-4D97-AF65-F5344CB8AC3E}">
        <p14:creationId xmlns:p14="http://schemas.microsoft.com/office/powerpoint/2010/main" val="878692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Содержимое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5445" y="940590"/>
            <a:ext cx="4371392" cy="2458908"/>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7" name="Содержимое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8440" y="2525055"/>
            <a:ext cx="3090294" cy="4120394"/>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8" name="Содержимое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248" y="504614"/>
            <a:ext cx="3060477" cy="4080638"/>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Tree>
    <p:extLst>
      <p:ext uri="{BB962C8B-B14F-4D97-AF65-F5344CB8AC3E}">
        <p14:creationId xmlns:p14="http://schemas.microsoft.com/office/powerpoint/2010/main" val="878692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Содержимое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4779" y="887895"/>
            <a:ext cx="9559520" cy="5377228"/>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Tree>
    <p:extLst>
      <p:ext uri="{BB962C8B-B14F-4D97-AF65-F5344CB8AC3E}">
        <p14:creationId xmlns:p14="http://schemas.microsoft.com/office/powerpoint/2010/main" val="4184456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Содержимое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581716" y="1926808"/>
            <a:ext cx="5324426" cy="2994989"/>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7" name="Содержимое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710903" y="2221595"/>
            <a:ext cx="5427712" cy="3053087"/>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8" name="Содержимое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34120" y="1960672"/>
            <a:ext cx="5371546" cy="3021494"/>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
        <p:nvSpPr>
          <p:cNvPr id="6" name="Прямоугольник 5"/>
          <p:cNvSpPr/>
          <p:nvPr/>
        </p:nvSpPr>
        <p:spPr>
          <a:xfrm>
            <a:off x="3494184" y="222838"/>
            <a:ext cx="5229380" cy="523220"/>
          </a:xfrm>
          <a:prstGeom prst="rect">
            <a:avLst/>
          </a:prstGeom>
        </p:spPr>
        <p:txBody>
          <a:bodyPr wrap="none">
            <a:spAutoFit/>
          </a:bodyPr>
          <a:lstStyle/>
          <a:p>
            <a:r>
              <a:rPr lang="ru-RU" b="1" i="1" dirty="0"/>
              <a:t> </a:t>
            </a:r>
            <a:r>
              <a:rPr lang="ru-RU" sz="2800" b="1" i="1" dirty="0"/>
              <a:t>« Интересный мир профессий»</a:t>
            </a:r>
            <a:endParaRPr lang="ru-RU" sz="2800" dirty="0"/>
          </a:p>
        </p:txBody>
      </p:sp>
    </p:spTree>
    <p:extLst>
      <p:ext uri="{BB962C8B-B14F-4D97-AF65-F5344CB8AC3E}">
        <p14:creationId xmlns:p14="http://schemas.microsoft.com/office/powerpoint/2010/main" val="41844560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Заголовок 1"/>
          <p:cNvSpPr txBox="1">
            <a:spLocks/>
          </p:cNvSpPr>
          <p:nvPr/>
        </p:nvSpPr>
        <p:spPr>
          <a:xfrm>
            <a:off x="990600" y="5369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ru-RU" sz="4000" b="1" dirty="0" smtClean="0">
                <a:solidFill>
                  <a:srgbClr val="000099"/>
                </a:solidFill>
                <a:effectLst>
                  <a:outerShdw blurRad="38100" dist="38100" dir="2700000" algn="tl">
                    <a:srgbClr val="C0C0C0"/>
                  </a:outerShdw>
                </a:effectLst>
                <a:latin typeface="Georgia" pitchFamily="18" charset="0"/>
              </a:rPr>
              <a:t>Работа с родителями</a:t>
            </a:r>
          </a:p>
        </p:txBody>
      </p:sp>
      <p:pic>
        <p:nvPicPr>
          <p:cNvPr id="7" name="Содержимое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9679" y="2398437"/>
            <a:ext cx="3757442" cy="2818082"/>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8" name="Содержимое 6"/>
          <p:cNvPicPr>
            <a:picLocks noChangeAspect="1"/>
          </p:cNvPicPr>
          <p:nvPr/>
        </p:nvPicPr>
        <p:blipFill rotWithShape="1">
          <a:blip r:embed="rId4" cstate="print">
            <a:extLst>
              <a:ext uri="{28A0092B-C50C-407E-A947-70E740481C1C}">
                <a14:useLocalDpi xmlns:a14="http://schemas.microsoft.com/office/drawing/2010/main" val="0"/>
              </a:ext>
            </a:extLst>
          </a:blip>
          <a:srcRect l="10943" r="15502"/>
          <a:stretch/>
        </p:blipFill>
        <p:spPr>
          <a:xfrm>
            <a:off x="251792" y="3566699"/>
            <a:ext cx="3790122" cy="2898386"/>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9" name="Содержимое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8626" y="1016277"/>
            <a:ext cx="3685761" cy="2764321"/>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Tree>
    <p:extLst>
      <p:ext uri="{BB962C8B-B14F-4D97-AF65-F5344CB8AC3E}">
        <p14:creationId xmlns:p14="http://schemas.microsoft.com/office/powerpoint/2010/main" val="8786924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192000" cy="6812842"/>
          </a:xfr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2909455" cy="2678690"/>
          </a:xfrm>
          <a:prstGeom prst="rect">
            <a:avLst/>
          </a:prstGeom>
        </p:spPr>
      </p:pic>
      <p:sp>
        <p:nvSpPr>
          <p:cNvPr id="2" name="Заголовок 1"/>
          <p:cNvSpPr>
            <a:spLocks noGrp="1"/>
          </p:cNvSpPr>
          <p:nvPr>
            <p:ph type="title"/>
          </p:nvPr>
        </p:nvSpPr>
        <p:spPr>
          <a:xfrm>
            <a:off x="1339345" y="166253"/>
            <a:ext cx="10515600" cy="1385455"/>
          </a:xfrm>
        </p:spPr>
        <p:txBody>
          <a:bodyPr>
            <a:normAutofit/>
          </a:bodyPr>
          <a:lstStyle/>
          <a:p>
            <a:pPr algn="ctr"/>
            <a:r>
              <a:rPr lang="ru-RU" b="1" dirty="0" smtClean="0">
                <a:solidFill>
                  <a:srgbClr val="0070C0"/>
                </a:solidFill>
                <a:latin typeface="Times New Roman" panose="02020603050405020304" pitchFamily="18" charset="0"/>
                <a:cs typeface="Times New Roman" panose="02020603050405020304" pitchFamily="18" charset="0"/>
              </a:rPr>
              <a:t>Стенгазеты по темам недели</a:t>
            </a:r>
            <a:endParaRPr lang="ru-RU" b="1" dirty="0">
              <a:solidFill>
                <a:srgbClr val="0070C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20345" y="3989781"/>
            <a:ext cx="2771655" cy="2751923"/>
          </a:xfrm>
          <a:prstGeom prst="rect">
            <a:avLst/>
          </a:prstGeom>
          <a:ln>
            <a:noFill/>
          </a:ln>
          <a:effectLst>
            <a:softEdge rad="112500"/>
          </a:effectLst>
        </p:spPr>
      </p:pic>
      <p:pic>
        <p:nvPicPr>
          <p:cNvPr id="8" name="Содержимое 6"/>
          <p:cNvPicPr>
            <a:picLocks noChangeAspect="1"/>
          </p:cNvPicPr>
          <p:nvPr/>
        </p:nvPicPr>
        <p:blipFill rotWithShape="1">
          <a:blip r:embed="rId5" cstate="print">
            <a:extLst>
              <a:ext uri="{28A0092B-C50C-407E-A947-70E740481C1C}">
                <a14:useLocalDpi xmlns:a14="http://schemas.microsoft.com/office/drawing/2010/main" val="0"/>
              </a:ext>
            </a:extLst>
          </a:blip>
          <a:srcRect l="13540" r="7094" b="6827"/>
          <a:stretch/>
        </p:blipFill>
        <p:spPr>
          <a:xfrm>
            <a:off x="630080" y="3215458"/>
            <a:ext cx="4558748" cy="3010395"/>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9" name="Содержимое 6"/>
          <p:cNvPicPr>
            <a:picLocks noChangeAspect="1"/>
          </p:cNvPicPr>
          <p:nvPr/>
        </p:nvPicPr>
        <p:blipFill rotWithShape="1">
          <a:blip r:embed="rId6" cstate="print">
            <a:extLst>
              <a:ext uri="{28A0092B-C50C-407E-A947-70E740481C1C}">
                <a14:useLocalDpi xmlns:a14="http://schemas.microsoft.com/office/drawing/2010/main" val="0"/>
              </a:ext>
            </a:extLst>
          </a:blip>
          <a:srcRect t="46068" b="11850"/>
          <a:stretch/>
        </p:blipFill>
        <p:spPr>
          <a:xfrm>
            <a:off x="5790097" y="1511624"/>
            <a:ext cx="4723694" cy="2650435"/>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Tree>
    <p:extLst>
      <p:ext uri="{BB962C8B-B14F-4D97-AF65-F5344CB8AC3E}">
        <p14:creationId xmlns:p14="http://schemas.microsoft.com/office/powerpoint/2010/main" val="29443112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p:spPr>
      </p:pic>
      <p:sp>
        <p:nvSpPr>
          <p:cNvPr id="3" name="Прямоугольник 2"/>
          <p:cNvSpPr/>
          <p:nvPr/>
        </p:nvSpPr>
        <p:spPr>
          <a:xfrm>
            <a:off x="4904510" y="874454"/>
            <a:ext cx="6968837" cy="2554545"/>
          </a:xfrm>
          <a:prstGeom prst="rect">
            <a:avLst/>
          </a:prstGeom>
        </p:spPr>
        <p:txBody>
          <a:bodyPr wrap="square">
            <a:spAutoFit/>
          </a:bodyPr>
          <a:lstStyle/>
          <a:p>
            <a:pPr indent="450215" algn="just">
              <a:spcAft>
                <a:spcPts val="0"/>
              </a:spcAft>
            </a:pPr>
            <a:r>
              <a:rPr lang="ru-RU" sz="2000" i="1" dirty="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«Детство — важнейший период человеческой жизни, не подготовка к будущей жизни, а настоящая, яркая, самобытная, неповторимая жизнь. И от того, как прошло детство, кто вел ребенка за руку в детские годы, что вошло в его разум и сердце из окружающего мира - от этого в решающей степени зависит, каким человеком станет сегодняшний </a:t>
            </a:r>
            <a:r>
              <a:rPr lang="ru-RU" sz="2000" i="1" dirty="0" smtClean="0">
                <a:solidFill>
                  <a:srgbClr val="111111"/>
                </a:solidFill>
                <a:latin typeface="Times New Roman" panose="02020603050405020304" pitchFamily="18" charset="0"/>
                <a:ea typeface="Times New Roman" panose="02020603050405020304" pitchFamily="18" charset="0"/>
                <a:cs typeface="Times New Roman" panose="02020603050405020304" pitchFamily="18" charset="0"/>
              </a:rPr>
              <a:t>малыш.»</a:t>
            </a:r>
          </a:p>
          <a:p>
            <a:pPr indent="450215" algn="r">
              <a:spcAft>
                <a:spcPts val="0"/>
              </a:spcAft>
            </a:pPr>
            <a:r>
              <a:rPr lang="ru-RU" sz="2000" i="1" dirty="0" smtClean="0">
                <a:latin typeface="Times New Roman" panose="02020603050405020304" pitchFamily="18" charset="0"/>
                <a:cs typeface="Times New Roman" panose="02020603050405020304" pitchFamily="18" charset="0"/>
              </a:rPr>
              <a:t>Сухомлинский </a:t>
            </a:r>
            <a:r>
              <a:rPr lang="ru-RU" sz="2000" i="1" dirty="0">
                <a:latin typeface="Times New Roman" panose="02020603050405020304" pitchFamily="18" charset="0"/>
                <a:cs typeface="Times New Roman" panose="02020603050405020304" pitchFamily="18" charset="0"/>
              </a:rPr>
              <a:t>В. А. </a:t>
            </a:r>
            <a:endParaRPr lang="ru-RU" sz="20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Содержимое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346" y="3296478"/>
            <a:ext cx="5142330" cy="2892560"/>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Tree>
    <p:extLst>
      <p:ext uri="{BB962C8B-B14F-4D97-AF65-F5344CB8AC3E}">
        <p14:creationId xmlns:p14="http://schemas.microsoft.com/office/powerpoint/2010/main" val="3139363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2766"/>
            <a:ext cx="12192000" cy="6858000"/>
          </a:xfrm>
          <a:prstGeom prst="rect">
            <a:avLst/>
          </a:prstGeom>
        </p:spPr>
      </p:pic>
      <p:pic>
        <p:nvPicPr>
          <p:cNvPr id="5" name="Содержимое 6"/>
          <p:cNvPicPr>
            <a:picLocks noChangeAspect="1"/>
          </p:cNvPicPr>
          <p:nvPr/>
        </p:nvPicPr>
        <p:blipFill rotWithShape="1">
          <a:blip r:embed="rId3" cstate="print">
            <a:extLst>
              <a:ext uri="{28A0092B-C50C-407E-A947-70E740481C1C}">
                <a14:useLocalDpi xmlns:a14="http://schemas.microsoft.com/office/drawing/2010/main" val="0"/>
              </a:ext>
            </a:extLst>
          </a:blip>
          <a:srcRect l="20987" t="10710" r="17694" b="5905"/>
          <a:stretch/>
        </p:blipFill>
        <p:spPr>
          <a:xfrm rot="5400000">
            <a:off x="7944676" y="1557132"/>
            <a:ext cx="3776872" cy="2888973"/>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6" name="Содержимое 6"/>
          <p:cNvPicPr>
            <a:picLocks noChangeAspect="1"/>
          </p:cNvPicPr>
          <p:nvPr/>
        </p:nvPicPr>
        <p:blipFill rotWithShape="1">
          <a:blip r:embed="rId4" cstate="print">
            <a:extLst>
              <a:ext uri="{28A0092B-C50C-407E-A947-70E740481C1C}">
                <a14:useLocalDpi xmlns:a14="http://schemas.microsoft.com/office/drawing/2010/main" val="0"/>
              </a:ext>
            </a:extLst>
          </a:blip>
          <a:srcRect r="16783"/>
          <a:stretch/>
        </p:blipFill>
        <p:spPr>
          <a:xfrm>
            <a:off x="4325310" y="3965555"/>
            <a:ext cx="3541380" cy="2393778"/>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7" name="Содержимое 6"/>
          <p:cNvPicPr>
            <a:picLocks noChangeAspect="1"/>
          </p:cNvPicPr>
          <p:nvPr/>
        </p:nvPicPr>
        <p:blipFill rotWithShape="1">
          <a:blip r:embed="rId5" cstate="print">
            <a:extLst>
              <a:ext uri="{28A0092B-C50C-407E-A947-70E740481C1C}">
                <a14:useLocalDpi xmlns:a14="http://schemas.microsoft.com/office/drawing/2010/main" val="0"/>
              </a:ext>
            </a:extLst>
          </a:blip>
          <a:srcRect l="16143" r="40610"/>
          <a:stretch/>
        </p:blipFill>
        <p:spPr>
          <a:xfrm rot="5400000">
            <a:off x="4652246" y="927425"/>
            <a:ext cx="2174640" cy="2828511"/>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8" name="Содержимое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122" y="1133675"/>
            <a:ext cx="2939432" cy="5225658"/>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Tree>
    <p:extLst>
      <p:ext uri="{BB962C8B-B14F-4D97-AF65-F5344CB8AC3E}">
        <p14:creationId xmlns:p14="http://schemas.microsoft.com/office/powerpoint/2010/main" val="878692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Содержимое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7252" y="3658169"/>
            <a:ext cx="1193393" cy="2121587"/>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6" name="Содержимое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1667800"/>
            <a:ext cx="5519531" cy="4139648"/>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8" name="Содержимое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516619" y="2093842"/>
            <a:ext cx="1409874" cy="1879833"/>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9" name="Содержимое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4290" y="4306956"/>
            <a:ext cx="1664408" cy="2219211"/>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10" name="Содержимое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75653" y="1111186"/>
            <a:ext cx="1473983" cy="1965311"/>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
        <p:nvSpPr>
          <p:cNvPr id="11" name="Заголовок 1"/>
          <p:cNvSpPr txBox="1">
            <a:spLocks/>
          </p:cNvSpPr>
          <p:nvPr/>
        </p:nvSpPr>
        <p:spPr>
          <a:xfrm>
            <a:off x="3196164" y="267906"/>
            <a:ext cx="5799671" cy="10348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b="1" dirty="0" smtClean="0">
                <a:solidFill>
                  <a:srgbClr val="0070C0"/>
                </a:solidFill>
                <a:latin typeface="Times New Roman" panose="02020603050405020304" pitchFamily="18" charset="0"/>
                <a:cs typeface="Times New Roman" panose="02020603050405020304" pitchFamily="18" charset="0"/>
              </a:rPr>
              <a:t>Наше участие</a:t>
            </a:r>
            <a:endParaRPr lang="ru-RU"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4052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Содержимое 6"/>
          <p:cNvPicPr>
            <a:picLocks noChangeAspect="1"/>
          </p:cNvPicPr>
          <p:nvPr/>
        </p:nvPicPr>
        <p:blipFill rotWithShape="1">
          <a:blip r:embed="rId3" cstate="print">
            <a:extLst>
              <a:ext uri="{28A0092B-C50C-407E-A947-70E740481C1C}">
                <a14:useLocalDpi xmlns:a14="http://schemas.microsoft.com/office/drawing/2010/main" val="0"/>
              </a:ext>
            </a:extLst>
          </a:blip>
          <a:srcRect t="35435" b="29130"/>
          <a:stretch/>
        </p:blipFill>
        <p:spPr>
          <a:xfrm>
            <a:off x="8099853" y="4480631"/>
            <a:ext cx="2484889" cy="1907795"/>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6" name="Содержимое 6"/>
          <p:cNvPicPr>
            <a:picLocks noChangeAspect="1"/>
          </p:cNvPicPr>
          <p:nvPr/>
        </p:nvPicPr>
        <p:blipFill rotWithShape="1">
          <a:blip r:embed="rId4" cstate="print">
            <a:extLst>
              <a:ext uri="{28A0092B-C50C-407E-A947-70E740481C1C}">
                <a14:useLocalDpi xmlns:a14="http://schemas.microsoft.com/office/drawing/2010/main" val="0"/>
              </a:ext>
            </a:extLst>
          </a:blip>
          <a:srcRect t="25345" b="12473"/>
          <a:stretch/>
        </p:blipFill>
        <p:spPr>
          <a:xfrm>
            <a:off x="4105312" y="1046922"/>
            <a:ext cx="2587036" cy="1608690"/>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7" name="Содержимое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5380" y="1264134"/>
            <a:ext cx="3710608" cy="2782956"/>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8" name="Содержимое 6"/>
          <p:cNvPicPr>
            <a:picLocks noChangeAspect="1"/>
          </p:cNvPicPr>
          <p:nvPr/>
        </p:nvPicPr>
        <p:blipFill rotWithShape="1">
          <a:blip r:embed="rId6" cstate="print">
            <a:extLst>
              <a:ext uri="{28A0092B-C50C-407E-A947-70E740481C1C}">
                <a14:useLocalDpi xmlns:a14="http://schemas.microsoft.com/office/drawing/2010/main" val="0"/>
              </a:ext>
            </a:extLst>
          </a:blip>
          <a:srcRect t="37133" b="31433"/>
          <a:stretch/>
        </p:blipFill>
        <p:spPr>
          <a:xfrm>
            <a:off x="1751079" y="1626704"/>
            <a:ext cx="1704877" cy="1162630"/>
          </a:xfrm>
          <a:prstGeom prst="round2DiagRect">
            <a:avLst>
              <a:gd name="adj1" fmla="val 0"/>
              <a:gd name="adj2" fmla="val 0"/>
            </a:avLst>
          </a:prstGeom>
          <a:ln w="88900" cap="sq">
            <a:solidFill>
              <a:srgbClr val="FFFFFF"/>
            </a:solidFill>
          </a:ln>
          <a:effectLst>
            <a:outerShdw blurRad="254000" algn="tl" rotWithShape="0">
              <a:srgbClr val="000000">
                <a:alpha val="43000"/>
              </a:srgbClr>
            </a:outerShdw>
          </a:effectLst>
        </p:spPr>
      </p:pic>
      <p:pic>
        <p:nvPicPr>
          <p:cNvPr id="9" name="Содержимое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4287630" y="3706485"/>
            <a:ext cx="2990575" cy="2242931"/>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10" name="Содержимое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73654" y="3332662"/>
            <a:ext cx="1722558" cy="2295939"/>
          </a:xfrm>
          <a:prstGeom prst="round2DiagRect">
            <a:avLst>
              <a:gd name="adj1" fmla="val 0"/>
              <a:gd name="adj2" fmla="val 0"/>
            </a:avLst>
          </a:prstGeom>
          <a:ln w="88900" cap="sq">
            <a:solidFill>
              <a:srgbClr val="FFFFFF"/>
            </a:solidFill>
          </a:ln>
          <a:effectLst>
            <a:outerShdw blurRad="254000" algn="tl" rotWithShape="0">
              <a:srgbClr val="000000">
                <a:alpha val="43000"/>
              </a:srgbClr>
            </a:outerShdw>
          </a:effectLst>
        </p:spPr>
      </p:pic>
    </p:spTree>
    <p:extLst>
      <p:ext uri="{BB962C8B-B14F-4D97-AF65-F5344CB8AC3E}">
        <p14:creationId xmlns:p14="http://schemas.microsoft.com/office/powerpoint/2010/main" val="13404402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8" descr="7519bcd8c322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Заголовок 1"/>
          <p:cNvSpPr>
            <a:spLocks noGrp="1"/>
          </p:cNvSpPr>
          <p:nvPr>
            <p:ph type="title" idx="4294967295"/>
          </p:nvPr>
        </p:nvSpPr>
        <p:spPr>
          <a:xfrm>
            <a:off x="814917" y="549275"/>
            <a:ext cx="10464800" cy="779463"/>
          </a:xfrm>
        </p:spPr>
        <p:txBody>
          <a:bodyPr>
            <a:normAutofit fontScale="90000"/>
          </a:bodyPr>
          <a:lstStyle/>
          <a:p>
            <a:pPr algn="ctr" eaLnBrk="1" hangingPunct="1">
              <a:defRPr/>
            </a:pPr>
            <a:r>
              <a:rPr lang="ru-RU" sz="3700" b="1" dirty="0" smtClean="0">
                <a:solidFill>
                  <a:srgbClr val="000099"/>
                </a:solidFill>
                <a:effectLst>
                  <a:outerShdw blurRad="38100" dist="38100" dir="2700000" algn="tl">
                    <a:srgbClr val="C0C0C0"/>
                  </a:outerShdw>
                </a:effectLst>
                <a:latin typeface="Georgia" pitchFamily="18" charset="0"/>
              </a:rPr>
              <a:t>Результаты педагогической диагностики</a:t>
            </a:r>
            <a:br>
              <a:rPr lang="ru-RU" sz="3700" b="1" dirty="0" smtClean="0">
                <a:solidFill>
                  <a:srgbClr val="000099"/>
                </a:solidFill>
                <a:effectLst>
                  <a:outerShdw blurRad="38100" dist="38100" dir="2700000" algn="tl">
                    <a:srgbClr val="C0C0C0"/>
                  </a:outerShdw>
                </a:effectLst>
                <a:latin typeface="Georgia" pitchFamily="18" charset="0"/>
              </a:rPr>
            </a:br>
            <a:endParaRPr lang="ru-RU" sz="4000" b="1" dirty="0" smtClean="0">
              <a:solidFill>
                <a:srgbClr val="21222B"/>
              </a:solidFill>
              <a:effectLst>
                <a:outerShdw blurRad="38100" dist="38100" dir="2700000" algn="tl">
                  <a:srgbClr val="C0C0C0"/>
                </a:outerShdw>
              </a:effectLst>
            </a:endParaRPr>
          </a:p>
        </p:txBody>
      </p:sp>
      <p:graphicFrame>
        <p:nvGraphicFramePr>
          <p:cNvPr id="10289" name="Group 49"/>
          <p:cNvGraphicFramePr>
            <a:graphicFrameLocks noGrp="1"/>
          </p:cNvGraphicFramePr>
          <p:nvPr>
            <p:extLst>
              <p:ext uri="{D42A27DB-BD31-4B8C-83A1-F6EECF244321}">
                <p14:modId xmlns:p14="http://schemas.microsoft.com/office/powerpoint/2010/main" val="2732257774"/>
              </p:ext>
            </p:extLst>
          </p:nvPr>
        </p:nvGraphicFramePr>
        <p:xfrm>
          <a:off x="2302842" y="1738657"/>
          <a:ext cx="7296149" cy="1939926"/>
        </p:xfrm>
        <a:graphic>
          <a:graphicData uri="http://schemas.openxmlformats.org/drawingml/2006/table">
            <a:tbl>
              <a:tblPr/>
              <a:tblGrid>
                <a:gridCol w="3649133"/>
                <a:gridCol w="3647016"/>
              </a:tblGrid>
              <a:tr h="5032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FFFF"/>
                          </a:solidFill>
                          <a:effectLst/>
                          <a:latin typeface="Arial" charset="0"/>
                        </a:rPr>
                        <a:t>Начало года</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ru-RU"/>
                    </a:p>
                  </a:txBody>
                  <a:tcPr/>
                </a:tc>
              </a:tr>
              <a:tr h="479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000000"/>
                          </a:solidFill>
                          <a:effectLst/>
                          <a:latin typeface="Arial" charset="0"/>
                        </a:rPr>
                        <a:t>Высокий</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Arial" charset="0"/>
                        </a:rPr>
                        <a:t>0 чел</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477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000000"/>
                          </a:solidFill>
                          <a:effectLst/>
                          <a:latin typeface="Arial" charset="0"/>
                        </a:rPr>
                        <a:t>Средний</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Arial" charset="0"/>
                        </a:rPr>
                        <a:t>18 чел</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479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000000"/>
                          </a:solidFill>
                          <a:effectLst/>
                          <a:latin typeface="Arial" charset="0"/>
                        </a:rPr>
                        <a:t>Низкий</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Arial" charset="0"/>
                        </a:rPr>
                        <a:t>5 чел</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bl>
          </a:graphicData>
        </a:graphic>
      </p:graphicFrame>
      <p:graphicFrame>
        <p:nvGraphicFramePr>
          <p:cNvPr id="10291" name="Group 51"/>
          <p:cNvGraphicFramePr>
            <a:graphicFrameLocks noGrp="1"/>
          </p:cNvGraphicFramePr>
          <p:nvPr>
            <p:extLst>
              <p:ext uri="{D42A27DB-BD31-4B8C-83A1-F6EECF244321}">
                <p14:modId xmlns:p14="http://schemas.microsoft.com/office/powerpoint/2010/main" val="3690757783"/>
              </p:ext>
            </p:extLst>
          </p:nvPr>
        </p:nvGraphicFramePr>
        <p:xfrm>
          <a:off x="2263086" y="4058272"/>
          <a:ext cx="7296149" cy="2243138"/>
        </p:xfrm>
        <a:graphic>
          <a:graphicData uri="http://schemas.openxmlformats.org/drawingml/2006/table">
            <a:tbl>
              <a:tblPr/>
              <a:tblGrid>
                <a:gridCol w="3649133"/>
                <a:gridCol w="3647016"/>
              </a:tblGrid>
              <a:tr h="57626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FFFF"/>
                          </a:solidFill>
                          <a:effectLst/>
                          <a:latin typeface="Arial" charset="0"/>
                        </a:rPr>
                        <a:t>Конец года</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ru-RU"/>
                    </a:p>
                  </a:txBody>
                  <a:tcPr/>
                </a:tc>
              </a:tr>
              <a:tr h="555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000000"/>
                          </a:solidFill>
                          <a:effectLst/>
                          <a:latin typeface="Arial" charset="0"/>
                        </a:rPr>
                        <a:t>Высокий</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000000"/>
                          </a:solidFill>
                          <a:effectLst/>
                          <a:latin typeface="Arial" charset="0"/>
                        </a:rPr>
                        <a:t>7 чел</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r h="555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000000"/>
                          </a:solidFill>
                          <a:effectLst/>
                          <a:latin typeface="Arial" charset="0"/>
                        </a:rPr>
                        <a:t>Средний</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Arial" charset="0"/>
                        </a:rPr>
                        <a:t>12 чел</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9ED"/>
                    </a:solidFill>
                  </a:tcPr>
                </a:tc>
              </a:tr>
              <a:tr h="555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smtClean="0">
                          <a:ln>
                            <a:noFill/>
                          </a:ln>
                          <a:solidFill>
                            <a:srgbClr val="000000"/>
                          </a:solidFill>
                          <a:effectLst/>
                          <a:latin typeface="Arial" charset="0"/>
                        </a:rPr>
                        <a:t>Низкий</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Arial" charset="0"/>
                        </a:rPr>
                        <a:t>2 чел</a:t>
                      </a:r>
                    </a:p>
                  </a:txBody>
                  <a:tcPr marL="121920" marR="12192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bl>
          </a:graphicData>
        </a:graphic>
      </p:graphicFrame>
    </p:spTree>
    <p:extLst>
      <p:ext uri="{BB962C8B-B14F-4D97-AF65-F5344CB8AC3E}">
        <p14:creationId xmlns:p14="http://schemas.microsoft.com/office/powerpoint/2010/main" val="28227382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Прямоугольник 4"/>
          <p:cNvSpPr/>
          <p:nvPr/>
        </p:nvSpPr>
        <p:spPr>
          <a:xfrm>
            <a:off x="4613315" y="660160"/>
            <a:ext cx="2435282" cy="584775"/>
          </a:xfrm>
          <a:prstGeom prst="rect">
            <a:avLst/>
          </a:prstGeom>
        </p:spPr>
        <p:txBody>
          <a:bodyPr wrap="none">
            <a:spAutoFit/>
          </a:bodyPr>
          <a:lstStyle/>
          <a:p>
            <a:pPr algn="ctr"/>
            <a:r>
              <a:rPr lang="ru-RU" sz="3200" b="1" dirty="0"/>
              <a:t>Наши планы</a:t>
            </a:r>
          </a:p>
        </p:txBody>
      </p:sp>
      <p:sp>
        <p:nvSpPr>
          <p:cNvPr id="6" name="Объект 4"/>
          <p:cNvSpPr txBox="1">
            <a:spLocks/>
          </p:cNvSpPr>
          <p:nvPr/>
        </p:nvSpPr>
        <p:spPr>
          <a:xfrm>
            <a:off x="2082802" y="1591275"/>
            <a:ext cx="8229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u-RU" sz="2300" b="1" dirty="0" smtClean="0"/>
              <a:t>С учетом успехов и проблем, возникших в минувшем учебном году, намечены следующие задачи на 2021-2022 учебный год:</a:t>
            </a:r>
          </a:p>
          <a:p>
            <a:pPr marL="0" indent="0">
              <a:buFont typeface="Arial" panose="020B0604020202020204" pitchFamily="34" charset="0"/>
              <a:buNone/>
            </a:pPr>
            <a:r>
              <a:rPr lang="ru-RU" sz="2300" b="1" dirty="0" smtClean="0"/>
              <a:t>1.Продолжать целенаправленную работу с детьми по всем образовательным областям.</a:t>
            </a:r>
          </a:p>
          <a:p>
            <a:pPr marL="0" indent="0">
              <a:buFont typeface="Arial" panose="020B0604020202020204" pitchFamily="34" charset="0"/>
              <a:buNone/>
            </a:pPr>
            <a:r>
              <a:rPr lang="ru-RU" sz="2300" b="1" dirty="0" smtClean="0"/>
              <a:t>2. Совершенствовать работу по взаимодействию с родителями.</a:t>
            </a:r>
          </a:p>
          <a:p>
            <a:pPr marL="0" indent="0">
              <a:buFont typeface="Arial" panose="020B0604020202020204" pitchFamily="34" charset="0"/>
              <a:buNone/>
            </a:pPr>
            <a:r>
              <a:rPr lang="ru-RU" sz="2300" b="1" dirty="0" smtClean="0"/>
              <a:t>3. Продолжать совершенствование предметно-развивающей среды в группе в соответствии с ФГОС</a:t>
            </a:r>
          </a:p>
          <a:p>
            <a:pPr marL="0" indent="0">
              <a:buFont typeface="Arial" panose="020B0604020202020204" pitchFamily="34" charset="0"/>
              <a:buNone/>
            </a:pPr>
            <a:r>
              <a:rPr lang="ru-RU" sz="2300" b="1" dirty="0" smtClean="0"/>
              <a:t> 4. Повышать свой уровень педагогического мастерства путем участия в семинарах, мастер-классах, обучения на курсах повышения квалификации.</a:t>
            </a:r>
          </a:p>
          <a:p>
            <a:endParaRPr lang="ru-RU" dirty="0"/>
          </a:p>
        </p:txBody>
      </p:sp>
    </p:spTree>
    <p:extLst>
      <p:ext uri="{BB962C8B-B14F-4D97-AF65-F5344CB8AC3E}">
        <p14:creationId xmlns:p14="http://schemas.microsoft.com/office/powerpoint/2010/main" val="878692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0_e6308_2bfc00bb_X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7"/>
          <p:cNvSpPr txBox="1">
            <a:spLocks noChangeArrowheads="1"/>
          </p:cNvSpPr>
          <p:nvPr/>
        </p:nvSpPr>
        <p:spPr bwMode="auto">
          <a:xfrm>
            <a:off x="1871134" y="2708275"/>
            <a:ext cx="8667751" cy="641350"/>
          </a:xfrm>
          <a:prstGeom prst="rect">
            <a:avLst/>
          </a:prstGeom>
          <a:noFill/>
          <a:ln w="9525">
            <a:noFill/>
            <a:miter lim="800000"/>
            <a:headEnd/>
            <a:tailEnd/>
          </a:ln>
          <a:effectLst/>
        </p:spPr>
        <p:txBody>
          <a:bodyPr>
            <a:spAutoFit/>
          </a:bodyPr>
          <a:lstStyle/>
          <a:p>
            <a:pPr algn="ctr">
              <a:defRPr/>
            </a:pPr>
            <a:r>
              <a:rPr lang="ru-RU" sz="3600" b="1">
                <a:solidFill>
                  <a:srgbClr val="000099"/>
                </a:solidFill>
                <a:effectLst>
                  <a:outerShdw blurRad="38100" dist="38100" dir="2700000" algn="tl">
                    <a:srgbClr val="C0C0C0"/>
                  </a:outerShdw>
                </a:effectLst>
                <a:latin typeface="Georgia" pitchFamily="18" charset="0"/>
              </a:rPr>
              <a:t>Спасибо за внимание!</a:t>
            </a:r>
          </a:p>
        </p:txBody>
      </p:sp>
    </p:spTree>
    <p:extLst>
      <p:ext uri="{BB962C8B-B14F-4D97-AF65-F5344CB8AC3E}">
        <p14:creationId xmlns:p14="http://schemas.microsoft.com/office/powerpoint/2010/main" val="2427674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a:xfrm>
            <a:off x="768626" y="2064351"/>
            <a:ext cx="6082748" cy="1940753"/>
          </a:xfrm>
        </p:spPr>
        <p:txBody>
          <a:bodyPr>
            <a:noAutofit/>
          </a:bodyPr>
          <a:lstStyle/>
          <a:p>
            <a:pPr marL="342900" lvl="0" indent="-342900" algn="ctr" fontAlgn="base">
              <a:lnSpc>
                <a:spcPct val="100000"/>
              </a:lnSpc>
              <a:spcBef>
                <a:spcPct val="20000"/>
              </a:spcBef>
              <a:spcAft>
                <a:spcPct val="0"/>
              </a:spcAft>
              <a:defRPr/>
            </a:pPr>
            <a:r>
              <a:rPr lang="ru-RU" sz="3200" dirty="0" smtClean="0">
                <a:solidFill>
                  <a:srgbClr val="0070C0"/>
                </a:solidFill>
                <a:latin typeface="Times New Roman" panose="02020603050405020304" pitchFamily="18" charset="0"/>
                <a:cs typeface="Times New Roman" panose="02020603050405020304" pitchFamily="18" charset="0"/>
              </a:rPr>
              <a:t>     </a:t>
            </a:r>
            <a:r>
              <a:rPr lang="ru-RU" sz="3200" b="1" kern="0" dirty="0" smtClean="0">
                <a:solidFill>
                  <a:srgbClr val="000099"/>
                </a:solidFill>
                <a:effectLst>
                  <a:outerShdw blurRad="38100" dist="38100" dir="2700000" algn="tl">
                    <a:srgbClr val="C0C0C0"/>
                  </a:outerShdw>
                </a:effectLst>
                <a:latin typeface="Georgia" pitchFamily="18" charset="0"/>
                <a:ea typeface="+mn-ea"/>
                <a:cs typeface="+mn-cs"/>
              </a:rPr>
              <a:t>Списочный </a:t>
            </a:r>
            <a:r>
              <a:rPr lang="ru-RU" sz="3200" b="1" kern="0" dirty="0">
                <a:solidFill>
                  <a:srgbClr val="000099"/>
                </a:solidFill>
                <a:effectLst>
                  <a:outerShdw blurRad="38100" dist="38100" dir="2700000" algn="tl">
                    <a:srgbClr val="C0C0C0"/>
                  </a:outerShdw>
                </a:effectLst>
                <a:latin typeface="Georgia" pitchFamily="18" charset="0"/>
                <a:ea typeface="+mn-ea"/>
                <a:cs typeface="+mn-cs"/>
              </a:rPr>
              <a:t>состав группы – </a:t>
            </a:r>
            <a:r>
              <a:rPr lang="ru-RU" sz="3200" b="1" kern="0" dirty="0" smtClean="0">
                <a:solidFill>
                  <a:srgbClr val="000099"/>
                </a:solidFill>
                <a:effectLst>
                  <a:outerShdw blurRad="38100" dist="38100" dir="2700000" algn="tl">
                    <a:srgbClr val="C0C0C0"/>
                  </a:outerShdw>
                </a:effectLst>
                <a:latin typeface="Georgia" pitchFamily="18" charset="0"/>
                <a:ea typeface="+mn-ea"/>
                <a:cs typeface="+mn-cs"/>
              </a:rPr>
              <a:t>21 </a:t>
            </a:r>
            <a:br>
              <a:rPr lang="ru-RU" sz="3200" b="1" kern="0" dirty="0" smtClean="0">
                <a:solidFill>
                  <a:srgbClr val="000099"/>
                </a:solidFill>
                <a:effectLst>
                  <a:outerShdw blurRad="38100" dist="38100" dir="2700000" algn="tl">
                    <a:srgbClr val="C0C0C0"/>
                  </a:outerShdw>
                </a:effectLst>
                <a:latin typeface="Georgia" pitchFamily="18" charset="0"/>
                <a:ea typeface="+mn-ea"/>
                <a:cs typeface="+mn-cs"/>
              </a:rPr>
            </a:br>
            <a:r>
              <a:rPr lang="ru-RU" sz="3200" b="1" kern="0" dirty="0" smtClean="0">
                <a:solidFill>
                  <a:srgbClr val="000099"/>
                </a:solidFill>
                <a:effectLst>
                  <a:outerShdw blurRad="38100" dist="38100" dir="2700000" algn="tl">
                    <a:srgbClr val="C0C0C0"/>
                  </a:outerShdw>
                </a:effectLst>
                <a:latin typeface="Georgia" pitchFamily="18" charset="0"/>
                <a:ea typeface="+mn-ea"/>
                <a:cs typeface="+mn-cs"/>
              </a:rPr>
              <a:t>( </a:t>
            </a:r>
            <a:r>
              <a:rPr lang="ru-RU" sz="3200" b="1" kern="0" dirty="0">
                <a:solidFill>
                  <a:srgbClr val="000099"/>
                </a:solidFill>
                <a:effectLst>
                  <a:outerShdw blurRad="38100" dist="38100" dir="2700000" algn="tl">
                    <a:srgbClr val="C0C0C0"/>
                  </a:outerShdw>
                </a:effectLst>
                <a:latin typeface="Georgia" pitchFamily="18" charset="0"/>
                <a:ea typeface="+mn-ea"/>
                <a:cs typeface="+mn-cs"/>
              </a:rPr>
              <a:t>7 девочек , 14 мальчиков)</a:t>
            </a:r>
          </a:p>
        </p:txBody>
      </p:sp>
      <p:pic>
        <p:nvPicPr>
          <p:cNvPr id="1026" name="Picture 2" descr="C:\Users\Татьяна\Desktop\аааа\20200916_15522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1315"/>
          <a:stretch/>
        </p:blipFill>
        <p:spPr bwMode="auto">
          <a:xfrm rot="5400000">
            <a:off x="5879870" y="1434323"/>
            <a:ext cx="5264702" cy="431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034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0"/>
            <a:ext cx="12469091" cy="6858000"/>
          </a:xfrm>
        </p:spPr>
      </p:pic>
      <p:sp>
        <p:nvSpPr>
          <p:cNvPr id="6" name="Прямоугольник 5"/>
          <p:cNvSpPr/>
          <p:nvPr/>
        </p:nvSpPr>
        <p:spPr>
          <a:xfrm>
            <a:off x="1440872" y="858584"/>
            <a:ext cx="10293927" cy="4832092"/>
          </a:xfrm>
          <a:prstGeom prst="rect">
            <a:avLst/>
          </a:prstGeom>
        </p:spPr>
        <p:txBody>
          <a:bodyPr wrap="square">
            <a:spAutoFit/>
          </a:bodyPr>
          <a:lstStyle/>
          <a:p>
            <a:pPr indent="450215" algn="just">
              <a:spcAft>
                <a:spcPts val="0"/>
              </a:spcAft>
            </a:pPr>
            <a:r>
              <a:rPr lang="ru-RU" sz="2800" dirty="0">
                <a:latin typeface="Times New Roman" panose="02020603050405020304" pitchFamily="18" charset="0"/>
                <a:ea typeface="Times New Roman" panose="02020603050405020304" pitchFamily="18" charset="0"/>
                <a:cs typeface="Times New Roman" panose="02020603050405020304" pitchFamily="18" charset="0"/>
              </a:rPr>
              <a:t>Мы </a:t>
            </a:r>
            <a:r>
              <a:rPr lang="ru-RU" sz="2800" dirty="0" smtClean="0">
                <a:latin typeface="Times New Roman" panose="02020603050405020304" pitchFamily="18" charset="0"/>
                <a:ea typeface="Times New Roman" panose="02020603050405020304" pitchFamily="18" charset="0"/>
                <a:cs typeface="Times New Roman" panose="02020603050405020304" pitchFamily="18" charset="0"/>
              </a:rPr>
              <a:t>работаем </a:t>
            </a:r>
            <a:r>
              <a:rPr lang="ru-RU" sz="2800" dirty="0">
                <a:latin typeface="Times New Roman" panose="02020603050405020304" pitchFamily="18" charset="0"/>
                <a:ea typeface="Times New Roman" panose="02020603050405020304" pitchFamily="18" charset="0"/>
                <a:cs typeface="Times New Roman" panose="02020603050405020304" pitchFamily="18" charset="0"/>
              </a:rPr>
              <a:t>по основной образовательной программе, разработанной на основе программы "От рождения до школы" под ред. Н. Е. Вераксы, Т. С. Комаровой, М. А. Васильевой. Ведущими целями которой являются создание благоприятных условий для полноценного проживания ребенком дошкольного детства, формирование основ базовой культуры личности, всестороннее развитие психических и физических качеств в соответствии с возрастными и индивидуальными особенностями, подготовка к жизни в современном обществе, формирование предпосылок к учебной деятельности, обеспечение безопасности жизнедеятельности дошкольника.</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0685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Объект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5" name="Схема 4"/>
          <p:cNvGraphicFramePr/>
          <p:nvPr>
            <p:extLst>
              <p:ext uri="{D42A27DB-BD31-4B8C-83A1-F6EECF244321}">
                <p14:modId xmlns:p14="http://schemas.microsoft.com/office/powerpoint/2010/main" val="2914027746"/>
              </p:ext>
            </p:extLst>
          </p:nvPr>
        </p:nvGraphicFramePr>
        <p:xfrm>
          <a:off x="3515331" y="1258213"/>
          <a:ext cx="5486400" cy="3905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8692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sz="quarter" idx="1"/>
          </p:nvPr>
        </p:nvGraphicFramePr>
        <p:xfrm>
          <a:off x="609600" y="1600201"/>
          <a:ext cx="99568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олнце 3"/>
          <p:cNvSpPr/>
          <p:nvPr/>
        </p:nvSpPr>
        <p:spPr>
          <a:xfrm>
            <a:off x="4857751" y="2838450"/>
            <a:ext cx="2667000" cy="1785938"/>
          </a:xfrm>
          <a:prstGeom prst="sun">
            <a:avLst/>
          </a:prstGeom>
          <a:solidFill>
            <a:srgbClr val="FFFF00"/>
          </a:solidFill>
          <a:ln>
            <a:solidFill>
              <a:srgbClr val="FFC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ru-RU" sz="1200" dirty="0" smtClean="0">
                <a:latin typeface="Times New Roman" pitchFamily="18" charset="0"/>
                <a:cs typeface="Times New Roman" pitchFamily="18" charset="0"/>
              </a:rPr>
              <a:t>Центры</a:t>
            </a:r>
          </a:p>
          <a:p>
            <a:pPr algn="ctr" fontAlgn="auto">
              <a:spcBef>
                <a:spcPts val="0"/>
              </a:spcBef>
              <a:spcAft>
                <a:spcPts val="0"/>
              </a:spcAft>
              <a:defRPr/>
            </a:pPr>
            <a:r>
              <a:rPr lang="ru-RU" sz="1200" dirty="0" smtClean="0">
                <a:latin typeface="Times New Roman" pitchFamily="18" charset="0"/>
                <a:cs typeface="Times New Roman" pitchFamily="18" charset="0"/>
              </a:rPr>
              <a:t>активности</a:t>
            </a:r>
            <a:endParaRPr lang="ru-RU" sz="1200" dirty="0">
              <a:latin typeface="Times New Roman" pitchFamily="18" charset="0"/>
              <a:cs typeface="Times New Roman" pitchFamily="18" charset="0"/>
            </a:endParaRPr>
          </a:p>
        </p:txBody>
      </p:sp>
      <p:sp>
        <p:nvSpPr>
          <p:cNvPr id="8" name="Выноска-облако 7"/>
          <p:cNvSpPr/>
          <p:nvPr/>
        </p:nvSpPr>
        <p:spPr>
          <a:xfrm>
            <a:off x="1905000" y="3571875"/>
            <a:ext cx="2667000" cy="1500188"/>
          </a:xfrm>
          <a:prstGeom prst="cloudCallout">
            <a:avLst/>
          </a:prstGeom>
          <a:solidFill>
            <a:schemeClr val="bg2"/>
          </a:solidFill>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ru-RU" sz="1600" dirty="0">
                <a:latin typeface="Times New Roman" pitchFamily="18" charset="0"/>
                <a:cs typeface="Times New Roman" pitchFamily="18" charset="0"/>
              </a:rPr>
              <a:t>Центр </a:t>
            </a:r>
            <a:r>
              <a:rPr lang="ru-RU" sz="1600" dirty="0" smtClean="0">
                <a:latin typeface="Times New Roman" pitchFamily="18" charset="0"/>
                <a:cs typeface="Times New Roman" pitchFamily="18" charset="0"/>
              </a:rPr>
              <a:t>науки</a:t>
            </a:r>
            <a:endParaRPr lang="ru-RU" sz="1600" dirty="0">
              <a:latin typeface="Times New Roman" pitchFamily="18" charset="0"/>
              <a:cs typeface="Times New Roman" pitchFamily="18" charset="0"/>
            </a:endParaRPr>
          </a:p>
        </p:txBody>
      </p:sp>
      <p:sp>
        <p:nvSpPr>
          <p:cNvPr id="10" name="Облако 9"/>
          <p:cNvSpPr/>
          <p:nvPr/>
        </p:nvSpPr>
        <p:spPr>
          <a:xfrm>
            <a:off x="6477001" y="581233"/>
            <a:ext cx="2857500" cy="2071687"/>
          </a:xfrm>
          <a:prstGeom prst="cloud">
            <a:avLst/>
          </a:prstGeom>
          <a:solidFill>
            <a:schemeClr val="bg2"/>
          </a:solidFill>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ru-RU" sz="1600" dirty="0" smtClean="0">
                <a:latin typeface="Times New Roman" pitchFamily="18" charset="0"/>
                <a:cs typeface="Times New Roman" pitchFamily="18" charset="0"/>
              </a:rPr>
              <a:t>Центр математики и </a:t>
            </a:r>
            <a:r>
              <a:rPr lang="ru-RU" sz="1600" dirty="0" err="1" smtClean="0">
                <a:latin typeface="Times New Roman" pitchFamily="18" charset="0"/>
                <a:cs typeface="Times New Roman" pitchFamily="18" charset="0"/>
              </a:rPr>
              <a:t>манипулятивных</a:t>
            </a:r>
            <a:r>
              <a:rPr lang="ru-RU" sz="1600" dirty="0" smtClean="0">
                <a:latin typeface="Times New Roman" pitchFamily="18" charset="0"/>
                <a:cs typeface="Times New Roman" pitchFamily="18" charset="0"/>
              </a:rPr>
              <a:t> игр</a:t>
            </a:r>
            <a:endParaRPr lang="ru-RU" sz="1600" dirty="0">
              <a:latin typeface="Times New Roman" pitchFamily="18" charset="0"/>
              <a:cs typeface="Times New Roman" pitchFamily="18" charset="0"/>
            </a:endParaRPr>
          </a:p>
        </p:txBody>
      </p:sp>
      <p:sp>
        <p:nvSpPr>
          <p:cNvPr id="12" name="Облако 11"/>
          <p:cNvSpPr/>
          <p:nvPr/>
        </p:nvSpPr>
        <p:spPr>
          <a:xfrm>
            <a:off x="6191251" y="4880632"/>
            <a:ext cx="2667000" cy="1271588"/>
          </a:xfrm>
          <a:prstGeom prst="cloud">
            <a:avLst/>
          </a:prstGeom>
          <a:solidFill>
            <a:schemeClr val="bg2"/>
          </a:solidFill>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ru-RU" sz="1600" dirty="0" smtClean="0">
                <a:latin typeface="Times New Roman" pitchFamily="18" charset="0"/>
                <a:cs typeface="Times New Roman" pitchFamily="18" charset="0"/>
              </a:rPr>
              <a:t>Центр строительных игр</a:t>
            </a:r>
            <a:endParaRPr lang="ru-RU" sz="1600" dirty="0">
              <a:latin typeface="Times New Roman" pitchFamily="18" charset="0"/>
              <a:cs typeface="Times New Roman" pitchFamily="18" charset="0"/>
            </a:endParaRPr>
          </a:p>
        </p:txBody>
      </p:sp>
      <p:sp>
        <p:nvSpPr>
          <p:cNvPr id="15" name="Облако 14"/>
          <p:cNvSpPr/>
          <p:nvPr/>
        </p:nvSpPr>
        <p:spPr>
          <a:xfrm>
            <a:off x="7905751" y="3024187"/>
            <a:ext cx="1905000" cy="1414463"/>
          </a:xfrm>
          <a:prstGeom prst="cloud">
            <a:avLst/>
          </a:prstGeom>
          <a:solidFill>
            <a:schemeClr val="bg2"/>
          </a:solidFill>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ru-RU" sz="1600" dirty="0" smtClean="0">
                <a:latin typeface="Times New Roman" pitchFamily="18" charset="0"/>
                <a:cs typeface="Times New Roman" pitchFamily="18" charset="0"/>
              </a:rPr>
              <a:t>Центр искусства</a:t>
            </a:r>
            <a:endParaRPr lang="ru-RU" sz="1600" dirty="0">
              <a:latin typeface="Times New Roman" pitchFamily="18" charset="0"/>
              <a:cs typeface="Times New Roman" pitchFamily="18" charset="0"/>
            </a:endParaRPr>
          </a:p>
        </p:txBody>
      </p:sp>
      <p:sp>
        <p:nvSpPr>
          <p:cNvPr id="16" name="Облако 15"/>
          <p:cNvSpPr/>
          <p:nvPr/>
        </p:nvSpPr>
        <p:spPr>
          <a:xfrm>
            <a:off x="2864127" y="1517997"/>
            <a:ext cx="2476500" cy="1500187"/>
          </a:xfrm>
          <a:prstGeom prst="cloud">
            <a:avLst/>
          </a:prstGeom>
          <a:solidFill>
            <a:schemeClr val="bg2"/>
          </a:solidFill>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ru-RU" sz="1600" dirty="0" smtClean="0">
                <a:latin typeface="Times New Roman" pitchFamily="18" charset="0"/>
                <a:cs typeface="Times New Roman" pitchFamily="18" charset="0"/>
              </a:rPr>
              <a:t>Центр грамоты и письма</a:t>
            </a:r>
            <a:endParaRPr lang="ru-RU" sz="1600" dirty="0">
              <a:latin typeface="Times New Roman" pitchFamily="18" charset="0"/>
              <a:cs typeface="Times New Roman" pitchFamily="18" charset="0"/>
            </a:endParaRPr>
          </a:p>
        </p:txBody>
      </p:sp>
      <p:sp>
        <p:nvSpPr>
          <p:cNvPr id="20" name="Облако 19"/>
          <p:cNvSpPr/>
          <p:nvPr/>
        </p:nvSpPr>
        <p:spPr>
          <a:xfrm>
            <a:off x="3429000" y="5312363"/>
            <a:ext cx="2286000" cy="1285875"/>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dirty="0" smtClean="0">
                <a:solidFill>
                  <a:schemeClr val="tx1"/>
                </a:solidFill>
                <a:latin typeface="Times New Roman" pitchFamily="18" charset="0"/>
                <a:cs typeface="Times New Roman" pitchFamily="18" charset="0"/>
              </a:rPr>
              <a:t>Центр сюжетно-ролевой игры </a:t>
            </a:r>
            <a:endParaRPr lang="ru-RU" sz="1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188451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ru-RU" b="1" dirty="0" smtClean="0">
                <a:solidFill>
                  <a:srgbClr val="FF0000"/>
                </a:solidFill>
              </a:rPr>
              <a:t>Центр науки</a:t>
            </a:r>
            <a:br>
              <a:rPr lang="ru-RU" b="1" dirty="0" smtClean="0">
                <a:solidFill>
                  <a:srgbClr val="FF0000"/>
                </a:solidFill>
              </a:rPr>
            </a:br>
            <a:endParaRPr lang="ru-RU" b="1" dirty="0">
              <a:solidFill>
                <a:srgbClr val="FF0000"/>
              </a:solidFill>
            </a:endParaRPr>
          </a:p>
        </p:txBody>
      </p:sp>
      <p:pic>
        <p:nvPicPr>
          <p:cNvPr id="7" name="Содержимое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rot="5400000">
            <a:off x="-503312" y="3413962"/>
            <a:ext cx="3886200" cy="2185987"/>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8" name="Содержимое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699326" y="3928089"/>
            <a:ext cx="3403071" cy="2552304"/>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12" name="Содержимое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8710" y="1338469"/>
            <a:ext cx="3267694" cy="2450771"/>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
        <p:nvSpPr>
          <p:cNvPr id="9" name="TextBox 8"/>
          <p:cNvSpPr txBox="1"/>
          <p:nvPr/>
        </p:nvSpPr>
        <p:spPr>
          <a:xfrm>
            <a:off x="5910471" y="2304664"/>
            <a:ext cx="3578087" cy="646331"/>
          </a:xfrm>
          <a:prstGeom prst="rect">
            <a:avLst/>
          </a:prstGeom>
          <a:noFill/>
        </p:spPr>
        <p:txBody>
          <a:bodyPr wrap="square" rtlCol="0">
            <a:spAutoFit/>
          </a:bodyPr>
          <a:lstStyle/>
          <a:p>
            <a:pPr algn="ctr"/>
            <a:r>
              <a:rPr lang="ru-RU" i="1" dirty="0" smtClean="0"/>
              <a:t>Опытно-экспериментальная деятельность</a:t>
            </a:r>
            <a:endParaRPr lang="ru-RU" i="1" dirty="0"/>
          </a:p>
        </p:txBody>
      </p:sp>
      <p:pic>
        <p:nvPicPr>
          <p:cNvPr id="14" name="Содержимое 6"/>
          <p:cNvPicPr>
            <a:picLocks noChangeAspect="1"/>
          </p:cNvPicPr>
          <p:nvPr/>
        </p:nvPicPr>
        <p:blipFill rotWithShape="1">
          <a:blip r:embed="rId5" cstate="print">
            <a:extLst>
              <a:ext uri="{28A0092B-C50C-407E-A947-70E740481C1C}">
                <a14:useLocalDpi xmlns:a14="http://schemas.microsoft.com/office/drawing/2010/main" val="0"/>
              </a:ext>
            </a:extLst>
          </a:blip>
          <a:srcRect b="20200"/>
          <a:stretch/>
        </p:blipFill>
        <p:spPr>
          <a:xfrm>
            <a:off x="9653987" y="1466415"/>
            <a:ext cx="2266565" cy="3215501"/>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Tree>
    <p:extLst>
      <p:ext uri="{BB962C8B-B14F-4D97-AF65-F5344CB8AC3E}">
        <p14:creationId xmlns:p14="http://schemas.microsoft.com/office/powerpoint/2010/main" val="3961169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ru-RU" b="1" dirty="0" smtClean="0">
                <a:solidFill>
                  <a:srgbClr val="FF0000"/>
                </a:solidFill>
              </a:rPr>
              <a:t>Центр искусства</a:t>
            </a:r>
            <a:br>
              <a:rPr lang="ru-RU" b="1" dirty="0" smtClean="0">
                <a:solidFill>
                  <a:srgbClr val="FF0000"/>
                </a:solidFill>
              </a:rPr>
            </a:br>
            <a:endParaRPr lang="ru-RU" b="1" dirty="0">
              <a:solidFill>
                <a:srgbClr val="FF0000"/>
              </a:solidFill>
            </a:endParaRPr>
          </a:p>
        </p:txBody>
      </p:sp>
      <p:pic>
        <p:nvPicPr>
          <p:cNvPr id="7" name="Содержимое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3886230" y="1296844"/>
            <a:ext cx="2196518" cy="3904923"/>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6" name="Содержимое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826" y="1296844"/>
            <a:ext cx="2823221" cy="2117414"/>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9" name="Содержимое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7715" y="1429867"/>
            <a:ext cx="4926352" cy="2771071"/>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Tree>
    <p:extLst>
      <p:ext uri="{BB962C8B-B14F-4D97-AF65-F5344CB8AC3E}">
        <p14:creationId xmlns:p14="http://schemas.microsoft.com/office/powerpoint/2010/main" val="1345728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ru-RU" b="1" dirty="0" smtClean="0">
                <a:solidFill>
                  <a:srgbClr val="FF0000"/>
                </a:solidFill>
              </a:rPr>
              <a:t>Центр сюжетно-ролевой игры</a:t>
            </a:r>
            <a:br>
              <a:rPr lang="ru-RU" b="1" dirty="0" smtClean="0">
                <a:solidFill>
                  <a:srgbClr val="FF0000"/>
                </a:solidFill>
              </a:rPr>
            </a:br>
            <a:endParaRPr lang="ru-RU" b="1" dirty="0">
              <a:solidFill>
                <a:srgbClr val="FF0000"/>
              </a:solidFill>
            </a:endParaRPr>
          </a:p>
        </p:txBody>
      </p:sp>
      <p:pic>
        <p:nvPicPr>
          <p:cNvPr id="7" name="Содержимое 6"/>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1736034" y="2147774"/>
            <a:ext cx="4235581" cy="3176686"/>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8" name="Содержимое 7"/>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l="6369" r="7694"/>
          <a:stretch/>
        </p:blipFill>
        <p:spPr>
          <a:xfrm rot="5400000">
            <a:off x="6237785" y="2235634"/>
            <a:ext cx="4810539" cy="3148736"/>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Tree>
    <p:extLst>
      <p:ext uri="{BB962C8B-B14F-4D97-AF65-F5344CB8AC3E}">
        <p14:creationId xmlns:p14="http://schemas.microsoft.com/office/powerpoint/2010/main" val="1345728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1727</TotalTime>
  <Words>294</Words>
  <Application>Microsoft Office PowerPoint</Application>
  <PresentationFormat>Произвольный</PresentationFormat>
  <Paragraphs>52</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Отчет о проделанной работе с детьми в старшей группе за  2020-2021 учебный год</vt:lpstr>
      <vt:lpstr>Презентация PowerPoint</vt:lpstr>
      <vt:lpstr>     Списочный состав группы – 21  ( 7 девочек , 14 мальчиков)</vt:lpstr>
      <vt:lpstr>Презентация PowerPoint</vt:lpstr>
      <vt:lpstr>Презентация PowerPoint</vt:lpstr>
      <vt:lpstr>Презентация PowerPoint</vt:lpstr>
      <vt:lpstr>Центр науки </vt:lpstr>
      <vt:lpstr>Центр искусства </vt:lpstr>
      <vt:lpstr>Центр сюжетно-ролевой игры </vt:lpstr>
      <vt:lpstr>Центр строительных игр </vt:lpstr>
      <vt:lpstr>Центр математики и манипулятивных игр </vt:lpstr>
      <vt:lpstr>Центр грамоты и письма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Стенгазеты по темам недели</vt:lpstr>
      <vt:lpstr>Презентация PowerPoint</vt:lpstr>
      <vt:lpstr>Презентация PowerPoint</vt:lpstr>
      <vt:lpstr>Презентация PowerPoint</vt:lpstr>
      <vt:lpstr>Результаты педагогической диагностики </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Отчет о проделанной работе с детьми в средней группе за 2017-2018 учебный год</dc:title>
  <dc:creator>1</dc:creator>
  <cp:lastModifiedBy>Татьяна</cp:lastModifiedBy>
  <cp:revision>126</cp:revision>
  <dcterms:created xsi:type="dcterms:W3CDTF">2018-05-22T08:33:42Z</dcterms:created>
  <dcterms:modified xsi:type="dcterms:W3CDTF">2021-10-26T13:24:43Z</dcterms:modified>
</cp:coreProperties>
</file>